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Lst>
  <p:sldIdLst>
    <p:sldId id="256" r:id="rId3"/>
    <p:sldId id="273" r:id="rId4"/>
    <p:sldId id="262" r:id="rId5"/>
    <p:sldId id="275" r:id="rId6"/>
    <p:sldId id="276" r:id="rId7"/>
    <p:sldId id="257" r:id="rId8"/>
    <p:sldId id="397" r:id="rId9"/>
    <p:sldId id="400" r:id="rId10"/>
    <p:sldId id="399" r:id="rId11"/>
    <p:sldId id="404" r:id="rId12"/>
    <p:sldId id="401" r:id="rId13"/>
    <p:sldId id="403" r:id="rId14"/>
    <p:sldId id="405" r:id="rId15"/>
    <p:sldId id="402" r:id="rId16"/>
    <p:sldId id="396" r:id="rId17"/>
    <p:sldId id="267" r:id="rId18"/>
    <p:sldId id="278" r:id="rId19"/>
    <p:sldId id="269" r:id="rId20"/>
    <p:sldId id="279" r:id="rId21"/>
    <p:sldId id="390" r:id="rId22"/>
    <p:sldId id="389" r:id="rId23"/>
    <p:sldId id="258" r:id="rId24"/>
    <p:sldId id="259" r:id="rId25"/>
    <p:sldId id="264" r:id="rId26"/>
    <p:sldId id="391" r:id="rId27"/>
    <p:sldId id="392" r:id="rId28"/>
    <p:sldId id="39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36"/>
    <p:restoredTop sz="94672"/>
  </p:normalViewPr>
  <p:slideViewPr>
    <p:cSldViewPr snapToGrid="0" snapToObjects="1">
      <p:cViewPr varScale="1">
        <p:scale>
          <a:sx n="110" d="100"/>
          <a:sy n="110" d="100"/>
        </p:scale>
        <p:origin x="200" y="6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802D-2D03-BE49-97AF-DE25499D6F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3C79BB-C53F-454F-8922-2B27391893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74EF80-FE65-ED4F-9FE0-B09E92D1EA8A}"/>
              </a:ext>
            </a:extLst>
          </p:cNvPr>
          <p:cNvSpPr>
            <a:spLocks noGrp="1"/>
          </p:cNvSpPr>
          <p:nvPr>
            <p:ph type="dt" sz="half" idx="10"/>
          </p:nvPr>
        </p:nvSpPr>
        <p:spPr/>
        <p:txBody>
          <a:bodyPr/>
          <a:lstStyle/>
          <a:p>
            <a:fld id="{7D8C8CBE-5833-3E4A-B056-894CFF8CC29A}" type="datetimeFigureOut">
              <a:rPr lang="en-US" smtClean="0"/>
              <a:t>2/12/21</a:t>
            </a:fld>
            <a:endParaRPr lang="en-US"/>
          </a:p>
        </p:txBody>
      </p:sp>
      <p:sp>
        <p:nvSpPr>
          <p:cNvPr id="5" name="Footer Placeholder 4">
            <a:extLst>
              <a:ext uri="{FF2B5EF4-FFF2-40B4-BE49-F238E27FC236}">
                <a16:creationId xmlns:a16="http://schemas.microsoft.com/office/drawing/2014/main" id="{679F942A-634C-BB40-9910-CBFA440686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42F66-DE68-D245-97C8-9A6FA1D0AEF4}"/>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15865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86B8-FDC8-A24B-A420-9A35290385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A81A36-D120-B846-BA83-5C4BFEA362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5F6F14-E9DD-E146-A94A-4A7CA228F3D7}"/>
              </a:ext>
            </a:extLst>
          </p:cNvPr>
          <p:cNvSpPr>
            <a:spLocks noGrp="1"/>
          </p:cNvSpPr>
          <p:nvPr>
            <p:ph type="dt" sz="half" idx="10"/>
          </p:nvPr>
        </p:nvSpPr>
        <p:spPr/>
        <p:txBody>
          <a:bodyPr/>
          <a:lstStyle/>
          <a:p>
            <a:fld id="{7D8C8CBE-5833-3E4A-B056-894CFF8CC29A}" type="datetimeFigureOut">
              <a:rPr lang="en-US" smtClean="0"/>
              <a:t>2/12/21</a:t>
            </a:fld>
            <a:endParaRPr lang="en-US"/>
          </a:p>
        </p:txBody>
      </p:sp>
      <p:sp>
        <p:nvSpPr>
          <p:cNvPr id="5" name="Footer Placeholder 4">
            <a:extLst>
              <a:ext uri="{FF2B5EF4-FFF2-40B4-BE49-F238E27FC236}">
                <a16:creationId xmlns:a16="http://schemas.microsoft.com/office/drawing/2014/main" id="{FF470E94-9F94-1649-8FE1-5341BF855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1F5164-23F2-A840-AE31-9813D213714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020377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027D83-6F99-5343-9159-1F2E060A4D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F7CEDD-89DF-CC43-9E60-8FC65D4CFA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BE88CF-EA17-6D4E-A676-D0DD2AEEE584}"/>
              </a:ext>
            </a:extLst>
          </p:cNvPr>
          <p:cNvSpPr>
            <a:spLocks noGrp="1"/>
          </p:cNvSpPr>
          <p:nvPr>
            <p:ph type="dt" sz="half" idx="10"/>
          </p:nvPr>
        </p:nvSpPr>
        <p:spPr/>
        <p:txBody>
          <a:bodyPr/>
          <a:lstStyle/>
          <a:p>
            <a:fld id="{7D8C8CBE-5833-3E4A-B056-894CFF8CC29A}" type="datetimeFigureOut">
              <a:rPr lang="en-US" smtClean="0"/>
              <a:t>2/12/21</a:t>
            </a:fld>
            <a:endParaRPr lang="en-US"/>
          </a:p>
        </p:txBody>
      </p:sp>
      <p:sp>
        <p:nvSpPr>
          <p:cNvPr id="5" name="Footer Placeholder 4">
            <a:extLst>
              <a:ext uri="{FF2B5EF4-FFF2-40B4-BE49-F238E27FC236}">
                <a16:creationId xmlns:a16="http://schemas.microsoft.com/office/drawing/2014/main" id="{BEC857EE-AA9E-7744-B121-837829395A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5FA26-DD53-CA43-B54B-89E91BCDA11F}"/>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874618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480A359-2FB3-4847-9D97-3491754AA7F9}" type="datetimeFigureOut">
              <a:rPr lang="en-US"/>
              <a:pPr>
                <a:defRPr/>
              </a:pPr>
              <a:t>2/12/21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3579085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D128603A-2399-D64A-8203-C8F297F981E8}" type="datetimeFigureOut">
              <a:rPr lang="en-US"/>
              <a:pPr>
                <a:defRPr/>
              </a:pPr>
              <a:t>2/12/21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133198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5CF71F39-3D09-F149-B1A1-DC2A7DB4A435}" type="datetimeFigureOut">
              <a:rPr lang="en-US"/>
              <a:pPr>
                <a:defRPr/>
              </a:pPr>
              <a:t>2/12/21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2895894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17E7E973-E761-9943-801C-DE1E51E28431}" type="datetimeFigureOut">
              <a:rPr lang="en-US"/>
              <a:pPr>
                <a:defRPr/>
              </a:pPr>
              <a:t>2/12/21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281657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18ACE534-2B3A-FA4B-B87A-8AC244117610}" type="datetimeFigureOut">
              <a:rPr lang="en-US"/>
              <a:pPr>
                <a:defRPr/>
              </a:pPr>
              <a:t>2/12/21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3061839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2CDFFB5-C0BC-DE4D-9A38-E0EE75FC9E15}" type="datetimeFigureOut">
              <a:rPr lang="en-US"/>
              <a:pPr>
                <a:defRPr/>
              </a:pPr>
              <a:t>2/12/21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2838258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F42570F-F7E3-1F40-B6F3-59FE945D5A70}" type="datetimeFigureOut">
              <a:rPr lang="en-US"/>
              <a:pPr>
                <a:defRPr/>
              </a:pPr>
              <a:t>2/12/21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785831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6371E9B0-C3DF-544F-BB14-A487ECCC7F43}" type="datetimeFigureOut">
              <a:rPr lang="en-US"/>
              <a:pPr>
                <a:defRPr/>
              </a:pPr>
              <a:t>2/12/21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115280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5C586-3F5F-8148-BB1F-499EF949B0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6E2D30-D2E4-C24D-96F5-10BF4E0422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CC657D-8EE5-CB48-9FCB-F9F368C27214}"/>
              </a:ext>
            </a:extLst>
          </p:cNvPr>
          <p:cNvSpPr>
            <a:spLocks noGrp="1"/>
          </p:cNvSpPr>
          <p:nvPr>
            <p:ph type="dt" sz="half" idx="10"/>
          </p:nvPr>
        </p:nvSpPr>
        <p:spPr/>
        <p:txBody>
          <a:bodyPr/>
          <a:lstStyle/>
          <a:p>
            <a:fld id="{7D8C8CBE-5833-3E4A-B056-894CFF8CC29A}" type="datetimeFigureOut">
              <a:rPr lang="en-US" smtClean="0"/>
              <a:t>2/12/21</a:t>
            </a:fld>
            <a:endParaRPr lang="en-US"/>
          </a:p>
        </p:txBody>
      </p:sp>
      <p:sp>
        <p:nvSpPr>
          <p:cNvPr id="5" name="Footer Placeholder 4">
            <a:extLst>
              <a:ext uri="{FF2B5EF4-FFF2-40B4-BE49-F238E27FC236}">
                <a16:creationId xmlns:a16="http://schemas.microsoft.com/office/drawing/2014/main" id="{818A4680-2FCD-2C45-88DD-58DC3F0940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3DDA8-E64C-534E-9966-09CB65200A30}"/>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2336475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E5C4B1CF-5E0C-5D41-A3E2-D78942339385}" type="datetimeFigureOut">
              <a:rPr lang="en-US"/>
              <a:pPr>
                <a:defRPr/>
              </a:pPr>
              <a:t>2/12/21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9855682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3BC5DAC-1A13-D34F-9418-D6257772B49C}" type="datetimeFigureOut">
              <a:rPr lang="en-US"/>
              <a:pPr>
                <a:defRPr/>
              </a:pPr>
              <a:t>2/12/21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31364201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4EC0D93-568E-6D41-8E6D-0963A71A503C}" type="datetimeFigureOut">
              <a:rPr lang="en-US"/>
              <a:pPr>
                <a:defRPr/>
              </a:pPr>
              <a:t>2/12/21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778282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776C-1D59-8049-88C7-A9CF31D468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8B2CAF-2FC3-CE40-AFEE-BB0B1776B2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CE7856D-91AF-CD4F-BBB9-BB22C9E8644B}"/>
              </a:ext>
            </a:extLst>
          </p:cNvPr>
          <p:cNvSpPr>
            <a:spLocks noGrp="1"/>
          </p:cNvSpPr>
          <p:nvPr>
            <p:ph type="dt" sz="half" idx="10"/>
          </p:nvPr>
        </p:nvSpPr>
        <p:spPr/>
        <p:txBody>
          <a:bodyPr/>
          <a:lstStyle/>
          <a:p>
            <a:fld id="{7D8C8CBE-5833-3E4A-B056-894CFF8CC29A}" type="datetimeFigureOut">
              <a:rPr lang="en-US" smtClean="0"/>
              <a:t>2/12/21</a:t>
            </a:fld>
            <a:endParaRPr lang="en-US"/>
          </a:p>
        </p:txBody>
      </p:sp>
      <p:sp>
        <p:nvSpPr>
          <p:cNvPr id="5" name="Footer Placeholder 4">
            <a:extLst>
              <a:ext uri="{FF2B5EF4-FFF2-40B4-BE49-F238E27FC236}">
                <a16:creationId xmlns:a16="http://schemas.microsoft.com/office/drawing/2014/main" id="{16CE3E7E-C490-8847-8BD6-E8FF927245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8B10A-A8F3-4D47-8A42-C63FD91ED029}"/>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843715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16C5A-058F-7443-BE51-F3484A7E13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6365D3-EC68-114D-9B11-DAB294D6F0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F729DA-5D8F-0D4A-9476-2A4B4565334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E80497-C1FE-D547-B571-D69E574199AB}"/>
              </a:ext>
            </a:extLst>
          </p:cNvPr>
          <p:cNvSpPr>
            <a:spLocks noGrp="1"/>
          </p:cNvSpPr>
          <p:nvPr>
            <p:ph type="dt" sz="half" idx="10"/>
          </p:nvPr>
        </p:nvSpPr>
        <p:spPr/>
        <p:txBody>
          <a:bodyPr/>
          <a:lstStyle/>
          <a:p>
            <a:fld id="{7D8C8CBE-5833-3E4A-B056-894CFF8CC29A}" type="datetimeFigureOut">
              <a:rPr lang="en-US" smtClean="0"/>
              <a:t>2/12/21</a:t>
            </a:fld>
            <a:endParaRPr lang="en-US"/>
          </a:p>
        </p:txBody>
      </p:sp>
      <p:sp>
        <p:nvSpPr>
          <p:cNvPr id="6" name="Footer Placeholder 5">
            <a:extLst>
              <a:ext uri="{FF2B5EF4-FFF2-40B4-BE49-F238E27FC236}">
                <a16:creationId xmlns:a16="http://schemas.microsoft.com/office/drawing/2014/main" id="{8AC48521-7F13-C445-8751-4E87C9A27F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E37EE6-7CA7-0E41-9D14-89950249757E}"/>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572133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1FEF4-0D8E-DE46-AA71-05EE50ED02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DD346F-A12C-C142-8A93-08AF8CD4FB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3A45F87-A4D7-9343-A334-BB0CFE4C10A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5EE44D-0A72-974F-A950-E6793FBEAC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D733BD-E3C6-644A-BFEA-4784978800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82D901-6AD6-4A49-BB2B-6B6114E8DD7A}"/>
              </a:ext>
            </a:extLst>
          </p:cNvPr>
          <p:cNvSpPr>
            <a:spLocks noGrp="1"/>
          </p:cNvSpPr>
          <p:nvPr>
            <p:ph type="dt" sz="half" idx="10"/>
          </p:nvPr>
        </p:nvSpPr>
        <p:spPr/>
        <p:txBody>
          <a:bodyPr/>
          <a:lstStyle/>
          <a:p>
            <a:fld id="{7D8C8CBE-5833-3E4A-B056-894CFF8CC29A}" type="datetimeFigureOut">
              <a:rPr lang="en-US" smtClean="0"/>
              <a:t>2/12/21</a:t>
            </a:fld>
            <a:endParaRPr lang="en-US"/>
          </a:p>
        </p:txBody>
      </p:sp>
      <p:sp>
        <p:nvSpPr>
          <p:cNvPr id="8" name="Footer Placeholder 7">
            <a:extLst>
              <a:ext uri="{FF2B5EF4-FFF2-40B4-BE49-F238E27FC236}">
                <a16:creationId xmlns:a16="http://schemas.microsoft.com/office/drawing/2014/main" id="{1AE8327C-C108-2948-9F3B-C5B7A290D5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E731F0-A30E-CD44-8DE4-E483375638B1}"/>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652182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4FD0-E6C0-4B4E-9F81-15DB208377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13ED28-8A5F-F64A-8A93-8A03DD77CDF2}"/>
              </a:ext>
            </a:extLst>
          </p:cNvPr>
          <p:cNvSpPr>
            <a:spLocks noGrp="1"/>
          </p:cNvSpPr>
          <p:nvPr>
            <p:ph type="dt" sz="half" idx="10"/>
          </p:nvPr>
        </p:nvSpPr>
        <p:spPr/>
        <p:txBody>
          <a:bodyPr/>
          <a:lstStyle/>
          <a:p>
            <a:fld id="{7D8C8CBE-5833-3E4A-B056-894CFF8CC29A}" type="datetimeFigureOut">
              <a:rPr lang="en-US" smtClean="0"/>
              <a:t>2/12/21</a:t>
            </a:fld>
            <a:endParaRPr lang="en-US"/>
          </a:p>
        </p:txBody>
      </p:sp>
      <p:sp>
        <p:nvSpPr>
          <p:cNvPr id="4" name="Footer Placeholder 3">
            <a:extLst>
              <a:ext uri="{FF2B5EF4-FFF2-40B4-BE49-F238E27FC236}">
                <a16:creationId xmlns:a16="http://schemas.microsoft.com/office/drawing/2014/main" id="{5AB56722-EB54-8141-9FFB-B883395CC8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2943BF-772C-0847-97EA-D301AA5778E5}"/>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97816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AB0981-B3E8-BA40-99FE-EA2C2AD9529B}"/>
              </a:ext>
            </a:extLst>
          </p:cNvPr>
          <p:cNvSpPr>
            <a:spLocks noGrp="1"/>
          </p:cNvSpPr>
          <p:nvPr>
            <p:ph type="dt" sz="half" idx="10"/>
          </p:nvPr>
        </p:nvSpPr>
        <p:spPr/>
        <p:txBody>
          <a:bodyPr/>
          <a:lstStyle/>
          <a:p>
            <a:fld id="{7D8C8CBE-5833-3E4A-B056-894CFF8CC29A}" type="datetimeFigureOut">
              <a:rPr lang="en-US" smtClean="0"/>
              <a:t>2/12/21</a:t>
            </a:fld>
            <a:endParaRPr lang="en-US"/>
          </a:p>
        </p:txBody>
      </p:sp>
      <p:sp>
        <p:nvSpPr>
          <p:cNvPr id="3" name="Footer Placeholder 2">
            <a:extLst>
              <a:ext uri="{FF2B5EF4-FFF2-40B4-BE49-F238E27FC236}">
                <a16:creationId xmlns:a16="http://schemas.microsoft.com/office/drawing/2014/main" id="{EE22584C-B9F3-5C46-B605-B2FB47395B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E55008-FE08-E24B-9B3C-0A16B2CEE7C2}"/>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396198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EC03-3651-D14B-AEAB-3A7133F5A9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F6D8CA-8B8C-944F-8C90-AE9CC8AC0A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54B7D9-B6E8-714F-A4A5-B28D20D3F8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6B4357-3269-4248-AEAA-3609D1B55016}"/>
              </a:ext>
            </a:extLst>
          </p:cNvPr>
          <p:cNvSpPr>
            <a:spLocks noGrp="1"/>
          </p:cNvSpPr>
          <p:nvPr>
            <p:ph type="dt" sz="half" idx="10"/>
          </p:nvPr>
        </p:nvSpPr>
        <p:spPr/>
        <p:txBody>
          <a:bodyPr/>
          <a:lstStyle/>
          <a:p>
            <a:fld id="{7D8C8CBE-5833-3E4A-B056-894CFF8CC29A}" type="datetimeFigureOut">
              <a:rPr lang="en-US" smtClean="0"/>
              <a:t>2/12/21</a:t>
            </a:fld>
            <a:endParaRPr lang="en-US"/>
          </a:p>
        </p:txBody>
      </p:sp>
      <p:sp>
        <p:nvSpPr>
          <p:cNvPr id="6" name="Footer Placeholder 5">
            <a:extLst>
              <a:ext uri="{FF2B5EF4-FFF2-40B4-BE49-F238E27FC236}">
                <a16:creationId xmlns:a16="http://schemas.microsoft.com/office/drawing/2014/main" id="{DC507DF4-EB73-9348-BA24-2E62ACB54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FC95E-AF76-2F40-8E6E-10EEB82B0CB8}"/>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956787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06BE1-1070-164D-B226-7BEB3337B9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FE752A-35DB-4244-957A-47F0C249B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5A8CC6-3E86-9E4C-B828-E55B4933B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05BC1C-7B9D-C646-8E67-4C98CDDA9FEA}"/>
              </a:ext>
            </a:extLst>
          </p:cNvPr>
          <p:cNvSpPr>
            <a:spLocks noGrp="1"/>
          </p:cNvSpPr>
          <p:nvPr>
            <p:ph type="dt" sz="half" idx="10"/>
          </p:nvPr>
        </p:nvSpPr>
        <p:spPr/>
        <p:txBody>
          <a:bodyPr/>
          <a:lstStyle/>
          <a:p>
            <a:fld id="{7D8C8CBE-5833-3E4A-B056-894CFF8CC29A}" type="datetimeFigureOut">
              <a:rPr lang="en-US" smtClean="0"/>
              <a:t>2/12/21</a:t>
            </a:fld>
            <a:endParaRPr lang="en-US"/>
          </a:p>
        </p:txBody>
      </p:sp>
      <p:sp>
        <p:nvSpPr>
          <p:cNvPr id="6" name="Footer Placeholder 5">
            <a:extLst>
              <a:ext uri="{FF2B5EF4-FFF2-40B4-BE49-F238E27FC236}">
                <a16:creationId xmlns:a16="http://schemas.microsoft.com/office/drawing/2014/main" id="{4C79295E-F278-8441-AA89-1F2F8EB282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FDEB5-4B8E-1143-AC2B-DDB5F294146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956445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12B010-5E9E-E240-BC91-7846D2B27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63D9EB-2FC9-1848-BCB3-4904198DC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44448-0A7D-184E-908E-72ADAF04E2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8C8CBE-5833-3E4A-B056-894CFF8CC29A}" type="datetimeFigureOut">
              <a:rPr lang="en-US" smtClean="0"/>
              <a:t>2/12/21</a:t>
            </a:fld>
            <a:endParaRPr lang="en-US"/>
          </a:p>
        </p:txBody>
      </p:sp>
      <p:sp>
        <p:nvSpPr>
          <p:cNvPr id="5" name="Footer Placeholder 4">
            <a:extLst>
              <a:ext uri="{FF2B5EF4-FFF2-40B4-BE49-F238E27FC236}">
                <a16:creationId xmlns:a16="http://schemas.microsoft.com/office/drawing/2014/main" id="{B9886183-444C-E749-AEE5-FEA7D7D6E2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918D00-42C1-B442-BC2B-ECBBCB6471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424F7F-1103-A749-AA35-91DD36B89A7B}" type="slidenum">
              <a:rPr lang="en-US" smtClean="0"/>
              <a:t>‹#›</a:t>
            </a:fld>
            <a:endParaRPr lang="en-US"/>
          </a:p>
        </p:txBody>
      </p:sp>
    </p:spTree>
    <p:extLst>
      <p:ext uri="{BB962C8B-B14F-4D97-AF65-F5344CB8AC3E}">
        <p14:creationId xmlns:p14="http://schemas.microsoft.com/office/powerpoint/2010/main" val="6814515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C944504B-B211-B34D-97AF-78446C71FCDD}" type="datetimeFigureOut">
              <a:rPr lang="en-US" smtClean="0"/>
              <a:pPr>
                <a:defRPr/>
              </a:pPr>
              <a:t>2/12/21</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345903216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13.xml"/><Relationship Id="rId4" Type="http://schemas.openxmlformats.org/officeDocument/2006/relationships/image" Target="../media/image14.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13.xml"/><Relationship Id="rId5" Type="http://schemas.openxmlformats.org/officeDocument/2006/relationships/image" Target="../media/image24.tiff"/><Relationship Id="rId4" Type="http://schemas.openxmlformats.org/officeDocument/2006/relationships/image" Target="../media/image23.tiff"/></Relationships>
</file>

<file path=ppt/slides/_rels/slide24.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Introduction and Overview</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NE 591: Advanced Reactor Materials</a:t>
            </a:r>
          </a:p>
          <a:p>
            <a:r>
              <a:rPr lang="en-US" dirty="0"/>
              <a:t>Fall 2021</a:t>
            </a:r>
          </a:p>
          <a:p>
            <a:r>
              <a:rPr lang="en-US" dirty="0"/>
              <a:t>Dr. Benjamin Beeler</a:t>
            </a:r>
          </a:p>
        </p:txBody>
      </p:sp>
    </p:spTree>
    <p:extLst>
      <p:ext uri="{BB962C8B-B14F-4D97-AF65-F5344CB8AC3E}">
        <p14:creationId xmlns:p14="http://schemas.microsoft.com/office/powerpoint/2010/main" val="3005064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6BF34-E96C-5A4A-B3F1-39F7A9C826CF}"/>
              </a:ext>
            </a:extLst>
          </p:cNvPr>
          <p:cNvSpPr>
            <a:spLocks noGrp="1"/>
          </p:cNvSpPr>
          <p:nvPr>
            <p:ph type="title"/>
          </p:nvPr>
        </p:nvSpPr>
        <p:spPr/>
        <p:txBody>
          <a:bodyPr/>
          <a:lstStyle/>
          <a:p>
            <a:r>
              <a:rPr lang="en-US" dirty="0"/>
              <a:t>Generation III Reactors</a:t>
            </a:r>
          </a:p>
        </p:txBody>
      </p:sp>
      <p:sp>
        <p:nvSpPr>
          <p:cNvPr id="3" name="Content Placeholder 2">
            <a:extLst>
              <a:ext uri="{FF2B5EF4-FFF2-40B4-BE49-F238E27FC236}">
                <a16:creationId xmlns:a16="http://schemas.microsoft.com/office/drawing/2014/main" id="{D53B8168-CC7E-CD48-A149-19944674D27D}"/>
              </a:ext>
            </a:extLst>
          </p:cNvPr>
          <p:cNvSpPr>
            <a:spLocks noGrp="1"/>
          </p:cNvSpPr>
          <p:nvPr>
            <p:ph idx="1"/>
          </p:nvPr>
        </p:nvSpPr>
        <p:spPr>
          <a:xfrm>
            <a:off x="609601" y="2280746"/>
            <a:ext cx="5432384" cy="3845418"/>
          </a:xfrm>
        </p:spPr>
        <p:txBody>
          <a:bodyPr>
            <a:normAutofit fontScale="85000" lnSpcReduction="20000"/>
          </a:bodyPr>
          <a:lstStyle/>
          <a:p>
            <a:r>
              <a:rPr lang="en-US" dirty="0"/>
              <a:t>The greatest departure from Gen II reactors is the incorporation passive of safety features</a:t>
            </a:r>
          </a:p>
          <a:p>
            <a:r>
              <a:rPr lang="en-US" dirty="0"/>
              <a:t>Construction is often modular, allowing for offsite manufacturing and onsite assembly</a:t>
            </a:r>
          </a:p>
          <a:p>
            <a:r>
              <a:rPr lang="en-US" dirty="0"/>
              <a:t>Examples include AP1000, EPR, ABWR</a:t>
            </a:r>
          </a:p>
        </p:txBody>
      </p:sp>
      <p:pic>
        <p:nvPicPr>
          <p:cNvPr id="5" name="Picture 4">
            <a:extLst>
              <a:ext uri="{FF2B5EF4-FFF2-40B4-BE49-F238E27FC236}">
                <a16:creationId xmlns:a16="http://schemas.microsoft.com/office/drawing/2014/main" id="{29972EC9-6BA2-FC49-85B4-6E570B96BE02}"/>
              </a:ext>
            </a:extLst>
          </p:cNvPr>
          <p:cNvPicPr>
            <a:picLocks noChangeAspect="1"/>
          </p:cNvPicPr>
          <p:nvPr/>
        </p:nvPicPr>
        <p:blipFill>
          <a:blip r:embed="rId2"/>
          <a:stretch>
            <a:fillRect/>
          </a:stretch>
        </p:blipFill>
        <p:spPr>
          <a:xfrm>
            <a:off x="6283206" y="2090012"/>
            <a:ext cx="5299194" cy="4226886"/>
          </a:xfrm>
          <a:prstGeom prst="rect">
            <a:avLst/>
          </a:prstGeom>
        </p:spPr>
      </p:pic>
    </p:spTree>
    <p:extLst>
      <p:ext uri="{BB962C8B-B14F-4D97-AF65-F5344CB8AC3E}">
        <p14:creationId xmlns:p14="http://schemas.microsoft.com/office/powerpoint/2010/main" val="699190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A9092-1496-1F4F-8649-05DBBD65563F}"/>
              </a:ext>
            </a:extLst>
          </p:cNvPr>
          <p:cNvSpPr>
            <a:spLocks noGrp="1"/>
          </p:cNvSpPr>
          <p:nvPr>
            <p:ph type="title"/>
          </p:nvPr>
        </p:nvSpPr>
        <p:spPr/>
        <p:txBody>
          <a:bodyPr/>
          <a:lstStyle/>
          <a:p>
            <a:r>
              <a:rPr lang="en-US" dirty="0"/>
              <a:t>What do I mean by advanced reactors?</a:t>
            </a:r>
          </a:p>
        </p:txBody>
      </p:sp>
      <p:sp>
        <p:nvSpPr>
          <p:cNvPr id="3" name="Content Placeholder 2">
            <a:extLst>
              <a:ext uri="{FF2B5EF4-FFF2-40B4-BE49-F238E27FC236}">
                <a16:creationId xmlns:a16="http://schemas.microsoft.com/office/drawing/2014/main" id="{E91DE69F-6DDA-474F-B5E8-1F8602846B07}"/>
              </a:ext>
            </a:extLst>
          </p:cNvPr>
          <p:cNvSpPr>
            <a:spLocks noGrp="1"/>
          </p:cNvSpPr>
          <p:nvPr>
            <p:ph idx="1"/>
          </p:nvPr>
        </p:nvSpPr>
        <p:spPr>
          <a:xfrm>
            <a:off x="609600" y="2280746"/>
            <a:ext cx="5061995" cy="3845418"/>
          </a:xfrm>
        </p:spPr>
        <p:txBody>
          <a:bodyPr>
            <a:normAutofit fontScale="77500" lnSpcReduction="20000"/>
          </a:bodyPr>
          <a:lstStyle/>
          <a:p>
            <a:r>
              <a:rPr lang="en-US" dirty="0"/>
              <a:t>Generation IV</a:t>
            </a:r>
          </a:p>
          <a:p>
            <a:pPr lvl="1"/>
            <a:r>
              <a:rPr lang="en-US" sz="2900" dirty="0"/>
              <a:t>designs are still conceptual</a:t>
            </a:r>
          </a:p>
          <a:p>
            <a:pPr lvl="1"/>
            <a:r>
              <a:rPr lang="en-US" sz="2900" dirty="0"/>
              <a:t>typically incorporates six reactor designs</a:t>
            </a:r>
          </a:p>
          <a:p>
            <a:pPr lvl="1"/>
            <a:r>
              <a:rPr lang="en-US" sz="2900" dirty="0"/>
              <a:t>four of these types are fast reactors</a:t>
            </a:r>
          </a:p>
          <a:p>
            <a:pPr lvl="1"/>
            <a:r>
              <a:rPr lang="en-US" sz="2900" dirty="0"/>
              <a:t>all operate at higher temperatures </a:t>
            </a:r>
          </a:p>
          <a:p>
            <a:pPr lvl="1"/>
            <a:r>
              <a:rPr lang="en-US" sz="2900" dirty="0"/>
              <a:t>all six systems represent advances in sustainability, economics, safety, reliability and proliferation-resistance</a:t>
            </a:r>
          </a:p>
          <a:p>
            <a:pPr lvl="1"/>
            <a:endParaRPr lang="en-US" dirty="0"/>
          </a:p>
        </p:txBody>
      </p:sp>
      <p:pic>
        <p:nvPicPr>
          <p:cNvPr id="4" name="Picture 3">
            <a:extLst>
              <a:ext uri="{FF2B5EF4-FFF2-40B4-BE49-F238E27FC236}">
                <a16:creationId xmlns:a16="http://schemas.microsoft.com/office/drawing/2014/main" id="{2F9515B5-D690-F84E-94FD-A0109A749343}"/>
              </a:ext>
            </a:extLst>
          </p:cNvPr>
          <p:cNvPicPr>
            <a:picLocks noChangeAspect="1"/>
          </p:cNvPicPr>
          <p:nvPr/>
        </p:nvPicPr>
        <p:blipFill>
          <a:blip r:embed="rId2"/>
          <a:stretch>
            <a:fillRect/>
          </a:stretch>
        </p:blipFill>
        <p:spPr>
          <a:xfrm>
            <a:off x="5825897" y="1864328"/>
            <a:ext cx="5941760" cy="4889500"/>
          </a:xfrm>
          <a:prstGeom prst="rect">
            <a:avLst/>
          </a:prstGeom>
        </p:spPr>
      </p:pic>
    </p:spTree>
    <p:extLst>
      <p:ext uri="{BB962C8B-B14F-4D97-AF65-F5344CB8AC3E}">
        <p14:creationId xmlns:p14="http://schemas.microsoft.com/office/powerpoint/2010/main" val="29792565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A9092-1496-1F4F-8649-05DBBD65563F}"/>
              </a:ext>
            </a:extLst>
          </p:cNvPr>
          <p:cNvSpPr>
            <a:spLocks noGrp="1"/>
          </p:cNvSpPr>
          <p:nvPr>
            <p:ph type="title"/>
          </p:nvPr>
        </p:nvSpPr>
        <p:spPr/>
        <p:txBody>
          <a:bodyPr/>
          <a:lstStyle/>
          <a:p>
            <a:r>
              <a:rPr lang="en-US" dirty="0"/>
              <a:t>What do I mean by advanced reactors?</a:t>
            </a:r>
          </a:p>
        </p:txBody>
      </p:sp>
      <p:sp>
        <p:nvSpPr>
          <p:cNvPr id="3" name="Content Placeholder 2">
            <a:extLst>
              <a:ext uri="{FF2B5EF4-FFF2-40B4-BE49-F238E27FC236}">
                <a16:creationId xmlns:a16="http://schemas.microsoft.com/office/drawing/2014/main" id="{E91DE69F-6DDA-474F-B5E8-1F8602846B07}"/>
              </a:ext>
            </a:extLst>
          </p:cNvPr>
          <p:cNvSpPr>
            <a:spLocks noGrp="1"/>
          </p:cNvSpPr>
          <p:nvPr>
            <p:ph idx="1"/>
          </p:nvPr>
        </p:nvSpPr>
        <p:spPr>
          <a:xfrm>
            <a:off x="609601" y="2280746"/>
            <a:ext cx="6474106" cy="3845418"/>
          </a:xfrm>
        </p:spPr>
        <p:txBody>
          <a:bodyPr>
            <a:normAutofit fontScale="77500" lnSpcReduction="20000"/>
          </a:bodyPr>
          <a:lstStyle/>
          <a:p>
            <a:r>
              <a:rPr lang="en-US" sz="2900" dirty="0"/>
              <a:t>Small Nuclear Reactors </a:t>
            </a:r>
          </a:p>
          <a:p>
            <a:pPr lvl="1"/>
            <a:r>
              <a:rPr lang="en-US" sz="2800" dirty="0"/>
              <a:t>Small Modular Reactors (SMRs)</a:t>
            </a:r>
          </a:p>
          <a:p>
            <a:pPr lvl="1"/>
            <a:r>
              <a:rPr lang="en-US" sz="2800" dirty="0"/>
              <a:t>Micro-Reactors</a:t>
            </a:r>
          </a:p>
          <a:p>
            <a:r>
              <a:rPr lang="en-US" sz="2900" dirty="0"/>
              <a:t>Reduces the cost associated with building 1000 MW scale reactors, and can provide power away from large grid system</a:t>
            </a:r>
          </a:p>
          <a:p>
            <a:r>
              <a:rPr lang="en-US" sz="2900" dirty="0"/>
              <a:t>SMRs are 300 </a:t>
            </a:r>
            <a:r>
              <a:rPr lang="en-US" sz="2900" dirty="0" err="1"/>
              <a:t>MWe</a:t>
            </a:r>
            <a:r>
              <a:rPr lang="en-US" sz="2900" dirty="0"/>
              <a:t> or less, designed with modular technology using module factory fabrication, pursuing economies of series production and short construction times</a:t>
            </a:r>
          </a:p>
          <a:p>
            <a:r>
              <a:rPr lang="en-US" sz="2900" dirty="0"/>
              <a:t>Microreactors (or very small modular reactors </a:t>
            </a:r>
            <a:r>
              <a:rPr lang="en-US" sz="2900" dirty="0" err="1"/>
              <a:t>vSMRs</a:t>
            </a:r>
            <a:r>
              <a:rPr lang="en-US" sz="2900" dirty="0"/>
              <a:t>) are up to 25 </a:t>
            </a:r>
            <a:r>
              <a:rPr lang="en-US" sz="2900" dirty="0" err="1"/>
              <a:t>MWe</a:t>
            </a:r>
            <a:endParaRPr lang="en-US" sz="2900" dirty="0"/>
          </a:p>
          <a:p>
            <a:pPr lvl="1"/>
            <a:endParaRPr lang="en-US" dirty="0"/>
          </a:p>
        </p:txBody>
      </p:sp>
      <p:pic>
        <p:nvPicPr>
          <p:cNvPr id="5" name="Picture 4">
            <a:extLst>
              <a:ext uri="{FF2B5EF4-FFF2-40B4-BE49-F238E27FC236}">
                <a16:creationId xmlns:a16="http://schemas.microsoft.com/office/drawing/2014/main" id="{11D011F4-3B4E-BF44-BB69-3947E04318D8}"/>
              </a:ext>
            </a:extLst>
          </p:cNvPr>
          <p:cNvPicPr>
            <a:picLocks noChangeAspect="1"/>
          </p:cNvPicPr>
          <p:nvPr/>
        </p:nvPicPr>
        <p:blipFill>
          <a:blip r:embed="rId2"/>
          <a:stretch>
            <a:fillRect/>
          </a:stretch>
        </p:blipFill>
        <p:spPr>
          <a:xfrm>
            <a:off x="7301069" y="1783305"/>
            <a:ext cx="4840300" cy="2420150"/>
          </a:xfrm>
          <a:prstGeom prst="rect">
            <a:avLst/>
          </a:prstGeom>
        </p:spPr>
      </p:pic>
      <p:pic>
        <p:nvPicPr>
          <p:cNvPr id="6" name="Picture 5">
            <a:extLst>
              <a:ext uri="{FF2B5EF4-FFF2-40B4-BE49-F238E27FC236}">
                <a16:creationId xmlns:a16="http://schemas.microsoft.com/office/drawing/2014/main" id="{7C0B2003-0843-EC47-A0D6-91F53EF4EC30}"/>
              </a:ext>
            </a:extLst>
          </p:cNvPr>
          <p:cNvPicPr>
            <a:picLocks noChangeAspect="1"/>
          </p:cNvPicPr>
          <p:nvPr/>
        </p:nvPicPr>
        <p:blipFill>
          <a:blip r:embed="rId3"/>
          <a:stretch>
            <a:fillRect/>
          </a:stretch>
        </p:blipFill>
        <p:spPr>
          <a:xfrm>
            <a:off x="8098738" y="4203455"/>
            <a:ext cx="3337050" cy="2219416"/>
          </a:xfrm>
          <a:prstGeom prst="rect">
            <a:avLst/>
          </a:prstGeom>
        </p:spPr>
      </p:pic>
    </p:spTree>
    <p:extLst>
      <p:ext uri="{BB962C8B-B14F-4D97-AF65-F5344CB8AC3E}">
        <p14:creationId xmlns:p14="http://schemas.microsoft.com/office/powerpoint/2010/main" val="3566438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A9092-1496-1F4F-8649-05DBBD65563F}"/>
              </a:ext>
            </a:extLst>
          </p:cNvPr>
          <p:cNvSpPr>
            <a:spLocks noGrp="1"/>
          </p:cNvSpPr>
          <p:nvPr>
            <p:ph type="title"/>
          </p:nvPr>
        </p:nvSpPr>
        <p:spPr/>
        <p:txBody>
          <a:bodyPr/>
          <a:lstStyle/>
          <a:p>
            <a:r>
              <a:rPr lang="en-US" dirty="0"/>
              <a:t>What do I mean by advanced reactors?</a:t>
            </a:r>
          </a:p>
        </p:txBody>
      </p:sp>
      <p:sp>
        <p:nvSpPr>
          <p:cNvPr id="3" name="Content Placeholder 2">
            <a:extLst>
              <a:ext uri="{FF2B5EF4-FFF2-40B4-BE49-F238E27FC236}">
                <a16:creationId xmlns:a16="http://schemas.microsoft.com/office/drawing/2014/main" id="{E91DE69F-6DDA-474F-B5E8-1F8602846B07}"/>
              </a:ext>
            </a:extLst>
          </p:cNvPr>
          <p:cNvSpPr>
            <a:spLocks noGrp="1"/>
          </p:cNvSpPr>
          <p:nvPr>
            <p:ph idx="1"/>
          </p:nvPr>
        </p:nvSpPr>
        <p:spPr>
          <a:xfrm>
            <a:off x="609601" y="2280746"/>
            <a:ext cx="6474106" cy="3845418"/>
          </a:xfrm>
        </p:spPr>
        <p:txBody>
          <a:bodyPr>
            <a:normAutofit fontScale="77500" lnSpcReduction="20000"/>
          </a:bodyPr>
          <a:lstStyle/>
          <a:p>
            <a:r>
              <a:rPr lang="en-US" sz="2900" dirty="0"/>
              <a:t>Small Nuclear Reactors </a:t>
            </a:r>
          </a:p>
          <a:p>
            <a:pPr lvl="1"/>
            <a:r>
              <a:rPr lang="en-US" sz="2800" dirty="0"/>
              <a:t>Small Modular Reactors (SMRs)</a:t>
            </a:r>
          </a:p>
          <a:p>
            <a:pPr lvl="1"/>
            <a:r>
              <a:rPr lang="en-US" sz="2800" dirty="0"/>
              <a:t>Micro-Reactors</a:t>
            </a:r>
          </a:p>
          <a:p>
            <a:r>
              <a:rPr lang="en-US" sz="2900" dirty="0"/>
              <a:t>Reduces the cost associated with building 1000 MW scale reactors, and can provide power away from large grid system</a:t>
            </a:r>
          </a:p>
          <a:p>
            <a:r>
              <a:rPr lang="en-US" sz="2900" dirty="0"/>
              <a:t>SMRs are 300 </a:t>
            </a:r>
            <a:r>
              <a:rPr lang="en-US" sz="2900" dirty="0" err="1"/>
              <a:t>MWe</a:t>
            </a:r>
            <a:r>
              <a:rPr lang="en-US" sz="2900" dirty="0"/>
              <a:t> or less, designed with modular technology using module factory fabrication, pursuing economies of series production and short construction times</a:t>
            </a:r>
          </a:p>
          <a:p>
            <a:r>
              <a:rPr lang="en-US" sz="2900" dirty="0"/>
              <a:t>Microreactors (or very small modular reactors </a:t>
            </a:r>
            <a:r>
              <a:rPr lang="en-US" sz="2900" dirty="0" err="1"/>
              <a:t>vSMRs</a:t>
            </a:r>
            <a:r>
              <a:rPr lang="en-US" sz="2900" dirty="0"/>
              <a:t>) are up to 25 </a:t>
            </a:r>
            <a:r>
              <a:rPr lang="en-US" sz="2900" dirty="0" err="1"/>
              <a:t>MWe</a:t>
            </a:r>
            <a:endParaRPr lang="en-US" sz="2900" dirty="0"/>
          </a:p>
          <a:p>
            <a:pPr lvl="1"/>
            <a:endParaRPr lang="en-US" dirty="0"/>
          </a:p>
        </p:txBody>
      </p:sp>
      <p:pic>
        <p:nvPicPr>
          <p:cNvPr id="5" name="Picture 4">
            <a:extLst>
              <a:ext uri="{FF2B5EF4-FFF2-40B4-BE49-F238E27FC236}">
                <a16:creationId xmlns:a16="http://schemas.microsoft.com/office/drawing/2014/main" id="{11D011F4-3B4E-BF44-BB69-3947E04318D8}"/>
              </a:ext>
            </a:extLst>
          </p:cNvPr>
          <p:cNvPicPr>
            <a:picLocks noChangeAspect="1"/>
          </p:cNvPicPr>
          <p:nvPr/>
        </p:nvPicPr>
        <p:blipFill>
          <a:blip r:embed="rId2"/>
          <a:stretch>
            <a:fillRect/>
          </a:stretch>
        </p:blipFill>
        <p:spPr>
          <a:xfrm>
            <a:off x="7301069" y="1783305"/>
            <a:ext cx="4840300" cy="2420150"/>
          </a:xfrm>
          <a:prstGeom prst="rect">
            <a:avLst/>
          </a:prstGeom>
        </p:spPr>
      </p:pic>
      <p:pic>
        <p:nvPicPr>
          <p:cNvPr id="6" name="Picture 5">
            <a:extLst>
              <a:ext uri="{FF2B5EF4-FFF2-40B4-BE49-F238E27FC236}">
                <a16:creationId xmlns:a16="http://schemas.microsoft.com/office/drawing/2014/main" id="{7C0B2003-0843-EC47-A0D6-91F53EF4EC30}"/>
              </a:ext>
            </a:extLst>
          </p:cNvPr>
          <p:cNvPicPr>
            <a:picLocks noChangeAspect="1"/>
          </p:cNvPicPr>
          <p:nvPr/>
        </p:nvPicPr>
        <p:blipFill>
          <a:blip r:embed="rId3"/>
          <a:stretch>
            <a:fillRect/>
          </a:stretch>
        </p:blipFill>
        <p:spPr>
          <a:xfrm>
            <a:off x="8098738" y="4203455"/>
            <a:ext cx="3337050" cy="2219416"/>
          </a:xfrm>
          <a:prstGeom prst="rect">
            <a:avLst/>
          </a:prstGeom>
        </p:spPr>
      </p:pic>
    </p:spTree>
    <p:extLst>
      <p:ext uri="{BB962C8B-B14F-4D97-AF65-F5344CB8AC3E}">
        <p14:creationId xmlns:p14="http://schemas.microsoft.com/office/powerpoint/2010/main" val="377677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544D9-91A5-8B4C-9833-9E6666D0C8BC}"/>
              </a:ext>
            </a:extLst>
          </p:cNvPr>
          <p:cNvSpPr>
            <a:spLocks noGrp="1"/>
          </p:cNvSpPr>
          <p:nvPr>
            <p:ph type="title"/>
          </p:nvPr>
        </p:nvSpPr>
        <p:spPr/>
        <p:txBody>
          <a:bodyPr/>
          <a:lstStyle/>
          <a:p>
            <a:r>
              <a:rPr lang="en-US" dirty="0"/>
              <a:t>Small Nuclear Reactors</a:t>
            </a:r>
          </a:p>
        </p:txBody>
      </p:sp>
      <p:pic>
        <p:nvPicPr>
          <p:cNvPr id="4" name="Picture 3">
            <a:extLst>
              <a:ext uri="{FF2B5EF4-FFF2-40B4-BE49-F238E27FC236}">
                <a16:creationId xmlns:a16="http://schemas.microsoft.com/office/drawing/2014/main" id="{53FC065E-4EEC-6642-A897-940A49955B35}"/>
              </a:ext>
            </a:extLst>
          </p:cNvPr>
          <p:cNvPicPr>
            <a:picLocks noChangeAspect="1"/>
          </p:cNvPicPr>
          <p:nvPr/>
        </p:nvPicPr>
        <p:blipFill>
          <a:blip r:embed="rId2"/>
          <a:stretch>
            <a:fillRect/>
          </a:stretch>
        </p:blipFill>
        <p:spPr>
          <a:xfrm>
            <a:off x="6632294" y="1968500"/>
            <a:ext cx="5250566" cy="1610793"/>
          </a:xfrm>
          <a:prstGeom prst="rect">
            <a:avLst/>
          </a:prstGeom>
        </p:spPr>
      </p:pic>
      <p:pic>
        <p:nvPicPr>
          <p:cNvPr id="5" name="Picture 4">
            <a:extLst>
              <a:ext uri="{FF2B5EF4-FFF2-40B4-BE49-F238E27FC236}">
                <a16:creationId xmlns:a16="http://schemas.microsoft.com/office/drawing/2014/main" id="{EF07FBDA-8F5B-A448-B384-5D79F4B716F7}"/>
              </a:ext>
            </a:extLst>
          </p:cNvPr>
          <p:cNvPicPr>
            <a:picLocks noChangeAspect="1"/>
          </p:cNvPicPr>
          <p:nvPr/>
        </p:nvPicPr>
        <p:blipFill>
          <a:blip r:embed="rId3"/>
          <a:stretch>
            <a:fillRect/>
          </a:stretch>
        </p:blipFill>
        <p:spPr>
          <a:xfrm>
            <a:off x="609600" y="1945350"/>
            <a:ext cx="5328213" cy="4267582"/>
          </a:xfrm>
          <a:prstGeom prst="rect">
            <a:avLst/>
          </a:prstGeom>
        </p:spPr>
      </p:pic>
      <p:pic>
        <p:nvPicPr>
          <p:cNvPr id="6" name="Picture 5">
            <a:extLst>
              <a:ext uri="{FF2B5EF4-FFF2-40B4-BE49-F238E27FC236}">
                <a16:creationId xmlns:a16="http://schemas.microsoft.com/office/drawing/2014/main" id="{C6FCA96E-0E25-F74F-B133-22B8892C17EA}"/>
              </a:ext>
            </a:extLst>
          </p:cNvPr>
          <p:cNvPicPr>
            <a:picLocks noChangeAspect="1"/>
          </p:cNvPicPr>
          <p:nvPr/>
        </p:nvPicPr>
        <p:blipFill>
          <a:blip r:embed="rId4"/>
          <a:stretch>
            <a:fillRect/>
          </a:stretch>
        </p:blipFill>
        <p:spPr>
          <a:xfrm>
            <a:off x="6632294" y="3625014"/>
            <a:ext cx="4868602" cy="2681136"/>
          </a:xfrm>
          <a:prstGeom prst="rect">
            <a:avLst/>
          </a:prstGeom>
        </p:spPr>
      </p:pic>
    </p:spTree>
    <p:extLst>
      <p:ext uri="{BB962C8B-B14F-4D97-AF65-F5344CB8AC3E}">
        <p14:creationId xmlns:p14="http://schemas.microsoft.com/office/powerpoint/2010/main" val="3563952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Fuel types</a:t>
            </a:r>
          </a:p>
        </p:txBody>
      </p:sp>
    </p:spTree>
    <p:extLst>
      <p:ext uri="{BB962C8B-B14F-4D97-AF65-F5344CB8AC3E}">
        <p14:creationId xmlns:p14="http://schemas.microsoft.com/office/powerpoint/2010/main" val="3518908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99D51-BEC7-0E40-887D-2D6975C3839D}"/>
              </a:ext>
            </a:extLst>
          </p:cNvPr>
          <p:cNvSpPr>
            <a:spLocks noGrp="1"/>
          </p:cNvSpPr>
          <p:nvPr>
            <p:ph type="title"/>
          </p:nvPr>
        </p:nvSpPr>
        <p:spPr/>
        <p:txBody>
          <a:bodyPr/>
          <a:lstStyle/>
          <a:p>
            <a:r>
              <a:rPr lang="en-US" sz="4000" dirty="0"/>
              <a:t>Fuel is the Heat Source</a:t>
            </a:r>
          </a:p>
        </p:txBody>
      </p:sp>
      <p:sp>
        <p:nvSpPr>
          <p:cNvPr id="3" name="Content Placeholder 2">
            <a:extLst>
              <a:ext uri="{FF2B5EF4-FFF2-40B4-BE49-F238E27FC236}">
                <a16:creationId xmlns:a16="http://schemas.microsoft.com/office/drawing/2014/main" id="{40D155D7-5F62-8E42-9CD6-D180B9ED9E81}"/>
              </a:ext>
            </a:extLst>
          </p:cNvPr>
          <p:cNvSpPr>
            <a:spLocks noGrp="1"/>
          </p:cNvSpPr>
          <p:nvPr>
            <p:ph idx="1"/>
          </p:nvPr>
        </p:nvSpPr>
        <p:spPr>
          <a:xfrm>
            <a:off x="609600" y="2160495"/>
            <a:ext cx="5410200" cy="3965670"/>
          </a:xfrm>
        </p:spPr>
        <p:txBody>
          <a:bodyPr/>
          <a:lstStyle/>
          <a:p>
            <a:r>
              <a:rPr lang="en-US" sz="2400" dirty="0"/>
              <a:t>Fuel functions as a heat source, generating heat that is transferred to a coolant, which transfers heat through external loops, heat exchangers, etc., to run a generator</a:t>
            </a:r>
          </a:p>
          <a:p>
            <a:endParaRPr lang="en-US" sz="2400" dirty="0"/>
          </a:p>
        </p:txBody>
      </p:sp>
      <p:pic>
        <p:nvPicPr>
          <p:cNvPr id="4" name="Picture 3">
            <a:extLst>
              <a:ext uri="{FF2B5EF4-FFF2-40B4-BE49-F238E27FC236}">
                <a16:creationId xmlns:a16="http://schemas.microsoft.com/office/drawing/2014/main" id="{13918095-CF6A-1A4C-B872-8690683B71AD}"/>
              </a:ext>
            </a:extLst>
          </p:cNvPr>
          <p:cNvPicPr>
            <a:picLocks noChangeAspect="1"/>
          </p:cNvPicPr>
          <p:nvPr/>
        </p:nvPicPr>
        <p:blipFill>
          <a:blip r:embed="rId2"/>
          <a:stretch>
            <a:fillRect/>
          </a:stretch>
        </p:blipFill>
        <p:spPr>
          <a:xfrm>
            <a:off x="6529511" y="2128763"/>
            <a:ext cx="4416178" cy="3997402"/>
          </a:xfrm>
          <a:prstGeom prst="rect">
            <a:avLst/>
          </a:prstGeom>
        </p:spPr>
      </p:pic>
      <p:sp>
        <p:nvSpPr>
          <p:cNvPr id="5" name="Slide Number Placeholder 4">
            <a:extLst>
              <a:ext uri="{FF2B5EF4-FFF2-40B4-BE49-F238E27FC236}">
                <a16:creationId xmlns:a16="http://schemas.microsoft.com/office/drawing/2014/main" id="{6BC3EA94-49FC-F14E-912B-7ABBCD191A0A}"/>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spTree>
    <p:extLst>
      <p:ext uri="{BB962C8B-B14F-4D97-AF65-F5344CB8AC3E}">
        <p14:creationId xmlns:p14="http://schemas.microsoft.com/office/powerpoint/2010/main" val="3483036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4B4D6-D9AB-2A49-B584-9CBBDB315918}"/>
              </a:ext>
            </a:extLst>
          </p:cNvPr>
          <p:cNvSpPr>
            <a:spLocks noGrp="1"/>
          </p:cNvSpPr>
          <p:nvPr>
            <p:ph type="title"/>
          </p:nvPr>
        </p:nvSpPr>
        <p:spPr/>
        <p:txBody>
          <a:bodyPr/>
          <a:lstStyle/>
          <a:p>
            <a:r>
              <a:rPr lang="en-US" sz="4000" dirty="0"/>
              <a:t>Fuel is limited to select elements</a:t>
            </a:r>
          </a:p>
        </p:txBody>
      </p:sp>
      <p:sp>
        <p:nvSpPr>
          <p:cNvPr id="3" name="Content Placeholder 2">
            <a:extLst>
              <a:ext uri="{FF2B5EF4-FFF2-40B4-BE49-F238E27FC236}">
                <a16:creationId xmlns:a16="http://schemas.microsoft.com/office/drawing/2014/main" id="{C73ECE69-4649-6F4A-8A19-4AFFF9797208}"/>
              </a:ext>
            </a:extLst>
          </p:cNvPr>
          <p:cNvSpPr>
            <a:spLocks noGrp="1"/>
          </p:cNvSpPr>
          <p:nvPr>
            <p:ph idx="1"/>
          </p:nvPr>
        </p:nvSpPr>
        <p:spPr/>
        <p:txBody>
          <a:bodyPr>
            <a:normAutofit fontScale="77500" lnSpcReduction="20000"/>
          </a:bodyPr>
          <a:lstStyle/>
          <a:p>
            <a:r>
              <a:rPr lang="en-US" dirty="0"/>
              <a:t>A </a:t>
            </a:r>
            <a:r>
              <a:rPr lang="en-US" b="1" dirty="0"/>
              <a:t>fissionable nuclide </a:t>
            </a:r>
            <a:r>
              <a:rPr lang="en-US" dirty="0"/>
              <a:t>is capable of undergoing fission (even with a low probability) after capturing a high energy neutron</a:t>
            </a:r>
          </a:p>
          <a:p>
            <a:r>
              <a:rPr lang="en-US" dirty="0"/>
              <a:t>A </a:t>
            </a:r>
            <a:r>
              <a:rPr lang="en-US" b="1" dirty="0"/>
              <a:t>fissile nuclide </a:t>
            </a:r>
            <a:r>
              <a:rPr lang="en-US" dirty="0"/>
              <a:t>is capable of sustaining a nuclear fission chain reaction with neutrons of any energy</a:t>
            </a:r>
          </a:p>
          <a:p>
            <a:r>
              <a:rPr lang="en-US" dirty="0"/>
              <a:t>A f</a:t>
            </a:r>
            <a:r>
              <a:rPr lang="en-US" b="1" dirty="0"/>
              <a:t>ertile material</a:t>
            </a:r>
            <a:r>
              <a:rPr lang="en-US" dirty="0"/>
              <a:t> is a material that, although not itself fissionable, can be converted into a fissile nuclide by neutron absorption and subsequent nuclei conversions.</a:t>
            </a:r>
          </a:p>
          <a:p>
            <a:endParaRPr lang="en-US" dirty="0"/>
          </a:p>
          <a:p>
            <a:r>
              <a:rPr lang="en-US" dirty="0"/>
              <a:t>The Ronen </a:t>
            </a:r>
            <a:r>
              <a:rPr lang="en-US" b="1" dirty="0"/>
              <a:t>fissile rule </a:t>
            </a:r>
            <a:r>
              <a:rPr lang="en-US" dirty="0"/>
              <a:t>states that for a heavy element with 90 ≤ Z ≤ 100, its isotopes with neutrons (A-Z) = 2 × Z – N, where N = 43 ±2 are fissile (with some exceptions)</a:t>
            </a:r>
          </a:p>
        </p:txBody>
      </p:sp>
      <p:sp>
        <p:nvSpPr>
          <p:cNvPr id="4" name="Slide Number Placeholder 3">
            <a:extLst>
              <a:ext uri="{FF2B5EF4-FFF2-40B4-BE49-F238E27FC236}">
                <a16:creationId xmlns:a16="http://schemas.microsoft.com/office/drawing/2014/main" id="{543AE8B5-1113-E64D-AC17-7860A64DCC4B}"/>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a:p>
        </p:txBody>
      </p:sp>
    </p:spTree>
    <p:extLst>
      <p:ext uri="{BB962C8B-B14F-4D97-AF65-F5344CB8AC3E}">
        <p14:creationId xmlns:p14="http://schemas.microsoft.com/office/powerpoint/2010/main" val="1259852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4CA73-C4FD-664E-A0EE-B491A86E2255}"/>
              </a:ext>
            </a:extLst>
          </p:cNvPr>
          <p:cNvSpPr>
            <a:spLocks noGrp="1"/>
          </p:cNvSpPr>
          <p:nvPr>
            <p:ph type="title"/>
          </p:nvPr>
        </p:nvSpPr>
        <p:spPr/>
        <p:txBody>
          <a:bodyPr/>
          <a:lstStyle/>
          <a:p>
            <a:r>
              <a:rPr lang="en-US" sz="4000" dirty="0"/>
              <a:t>Potential fuel candidates</a:t>
            </a:r>
          </a:p>
        </p:txBody>
      </p:sp>
      <p:sp>
        <p:nvSpPr>
          <p:cNvPr id="3" name="Content Placeholder 2">
            <a:extLst>
              <a:ext uri="{FF2B5EF4-FFF2-40B4-BE49-F238E27FC236}">
                <a16:creationId xmlns:a16="http://schemas.microsoft.com/office/drawing/2014/main" id="{7A1D101D-5EC7-F34D-AC12-C035584D9B7E}"/>
              </a:ext>
            </a:extLst>
          </p:cNvPr>
          <p:cNvSpPr>
            <a:spLocks noGrp="1"/>
          </p:cNvSpPr>
          <p:nvPr>
            <p:ph idx="1"/>
          </p:nvPr>
        </p:nvSpPr>
        <p:spPr/>
        <p:txBody>
          <a:bodyPr>
            <a:normAutofit/>
          </a:bodyPr>
          <a:lstStyle/>
          <a:p>
            <a:r>
              <a:rPr lang="en-US" sz="2400" dirty="0"/>
              <a:t>The heavy elements with 90 ≤ Z ≤ 100</a:t>
            </a:r>
          </a:p>
          <a:p>
            <a:pPr lvl="1"/>
            <a:r>
              <a:rPr lang="en-US" sz="2400" dirty="0"/>
              <a:t>Thorium (Th), Protactinium (Pa), Uranium (U), Neptunium (Np), Plutonium (Pu), Americium (Am), Curium (Cm), Berkelium (Bk), Californium (</a:t>
            </a:r>
            <a:r>
              <a:rPr lang="en-US" sz="2400" dirty="0" err="1"/>
              <a:t>Cf</a:t>
            </a:r>
            <a:r>
              <a:rPr lang="en-US" sz="2400" dirty="0"/>
              <a:t>), Einsteinium (</a:t>
            </a:r>
            <a:r>
              <a:rPr lang="en-US" sz="2400" dirty="0" err="1"/>
              <a:t>Es</a:t>
            </a:r>
            <a:r>
              <a:rPr lang="en-US" sz="2400" dirty="0"/>
              <a:t>) and Fermium (</a:t>
            </a:r>
            <a:r>
              <a:rPr lang="en-US" sz="2400" dirty="0" err="1"/>
              <a:t>Fm</a:t>
            </a:r>
            <a:r>
              <a:rPr lang="en-US" sz="2400" dirty="0"/>
              <a:t>)</a:t>
            </a:r>
          </a:p>
          <a:p>
            <a:r>
              <a:rPr lang="en-US" sz="2400" dirty="0"/>
              <a:t>Lets apply the fissile rule to U (2 × Z – N)</a:t>
            </a:r>
          </a:p>
          <a:p>
            <a:pPr lvl="1"/>
            <a:r>
              <a:rPr lang="en-US" sz="2400" dirty="0"/>
              <a:t>(A-Z) = 2 Z – (43 ± 2)</a:t>
            </a:r>
          </a:p>
          <a:p>
            <a:pPr lvl="1"/>
            <a:r>
              <a:rPr lang="en-US" sz="2400" dirty="0"/>
              <a:t>(A-Z) = 2 × 92 – [41, 42, 43, 44, 45] = [143, 142, 141, 140, 139] neutrons</a:t>
            </a:r>
          </a:p>
          <a:p>
            <a:pPr lvl="1"/>
            <a:r>
              <a:rPr lang="en-US" sz="2400" dirty="0"/>
              <a:t>So, U-231 through U-235 should be fissile </a:t>
            </a:r>
          </a:p>
          <a:p>
            <a:endParaRPr lang="en-US" sz="2400" dirty="0"/>
          </a:p>
        </p:txBody>
      </p:sp>
      <p:sp>
        <p:nvSpPr>
          <p:cNvPr id="4" name="Slide Number Placeholder 3">
            <a:extLst>
              <a:ext uri="{FF2B5EF4-FFF2-40B4-BE49-F238E27FC236}">
                <a16:creationId xmlns:a16="http://schemas.microsoft.com/office/drawing/2014/main" id="{A263AB79-197D-F24B-9994-59B22B080EB2}"/>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spTree>
    <p:extLst>
      <p:ext uri="{BB962C8B-B14F-4D97-AF65-F5344CB8AC3E}">
        <p14:creationId xmlns:p14="http://schemas.microsoft.com/office/powerpoint/2010/main" val="529298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E1AA-A8B3-934C-AA3E-AB210A52D11A}"/>
              </a:ext>
            </a:extLst>
          </p:cNvPr>
          <p:cNvSpPr>
            <a:spLocks noGrp="1"/>
          </p:cNvSpPr>
          <p:nvPr>
            <p:ph type="title"/>
          </p:nvPr>
        </p:nvSpPr>
        <p:spPr/>
        <p:txBody>
          <a:bodyPr/>
          <a:lstStyle/>
          <a:p>
            <a:r>
              <a:rPr lang="en-US" sz="4000" dirty="0"/>
              <a:t>There are only four fissile nuclides that are practical for nuclear fuel</a:t>
            </a:r>
          </a:p>
        </p:txBody>
      </p:sp>
      <p:sp>
        <p:nvSpPr>
          <p:cNvPr id="3" name="Content Placeholder 2">
            <a:extLst>
              <a:ext uri="{FF2B5EF4-FFF2-40B4-BE49-F238E27FC236}">
                <a16:creationId xmlns:a16="http://schemas.microsoft.com/office/drawing/2014/main" id="{E0897F08-3D1B-7742-90B5-CDEF7B90D071}"/>
              </a:ext>
            </a:extLst>
          </p:cNvPr>
          <p:cNvSpPr>
            <a:spLocks noGrp="1"/>
          </p:cNvSpPr>
          <p:nvPr>
            <p:ph idx="1"/>
          </p:nvPr>
        </p:nvSpPr>
        <p:spPr/>
        <p:txBody>
          <a:bodyPr>
            <a:normAutofit fontScale="70000" lnSpcReduction="20000"/>
          </a:bodyPr>
          <a:lstStyle/>
          <a:p>
            <a:r>
              <a:rPr lang="en-US" dirty="0"/>
              <a:t>U-235</a:t>
            </a:r>
          </a:p>
          <a:p>
            <a:pPr lvl="1"/>
            <a:r>
              <a:rPr lang="en-US" dirty="0"/>
              <a:t>Naturally occurs in uranium in small amounts (0.7%). Can be enriched</a:t>
            </a:r>
          </a:p>
          <a:p>
            <a:r>
              <a:rPr lang="en-US" dirty="0"/>
              <a:t>Pu-239</a:t>
            </a:r>
          </a:p>
          <a:p>
            <a:pPr lvl="1"/>
            <a:r>
              <a:rPr lang="en-US" dirty="0"/>
              <a:t>Bred from U-238 by neutron capture</a:t>
            </a:r>
          </a:p>
          <a:p>
            <a:pPr marL="457200" lvl="1" indent="0">
              <a:buNone/>
            </a:pPr>
            <a:r>
              <a:rPr lang="en-US" dirty="0"/>
              <a:t> </a:t>
            </a:r>
          </a:p>
          <a:p>
            <a:r>
              <a:rPr lang="en-US" dirty="0"/>
              <a:t>Pu-241</a:t>
            </a:r>
          </a:p>
          <a:p>
            <a:pPr lvl="1"/>
            <a:r>
              <a:rPr lang="en-US" dirty="0"/>
              <a:t>Bred from Pu-240 (which comes from Pu-239) by neutron capture</a:t>
            </a:r>
          </a:p>
          <a:p>
            <a:pPr marL="457200" lvl="1" indent="0">
              <a:buNone/>
            </a:pPr>
            <a:r>
              <a:rPr lang="en-US" dirty="0"/>
              <a:t> </a:t>
            </a:r>
          </a:p>
          <a:p>
            <a:r>
              <a:rPr lang="en-US" dirty="0"/>
              <a:t>U-233</a:t>
            </a:r>
          </a:p>
          <a:p>
            <a:pPr lvl="1"/>
            <a:r>
              <a:rPr lang="en-US" dirty="0"/>
              <a:t>Bred from Th-232 by neutron capture</a:t>
            </a:r>
          </a:p>
          <a:p>
            <a:pPr lvl="1"/>
            <a:endParaRPr lang="en-US" dirty="0"/>
          </a:p>
        </p:txBody>
      </p:sp>
      <p:pic>
        <p:nvPicPr>
          <p:cNvPr id="4" name="Picture 3" descr="latex-image-1.pdf">
            <a:extLst>
              <a:ext uri="{FF2B5EF4-FFF2-40B4-BE49-F238E27FC236}">
                <a16:creationId xmlns:a16="http://schemas.microsoft.com/office/drawing/2014/main" id="{A037FF08-B88B-2246-BA6C-AC9872F70E1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685005" y="3625236"/>
            <a:ext cx="3530600" cy="304800"/>
          </a:xfrm>
          <a:prstGeom prst="rect">
            <a:avLst/>
          </a:prstGeom>
        </p:spPr>
      </p:pic>
      <p:pic>
        <p:nvPicPr>
          <p:cNvPr id="6" name="Picture 5" descr="latex-image-1.pdf">
            <a:extLst>
              <a:ext uri="{FF2B5EF4-FFF2-40B4-BE49-F238E27FC236}">
                <a16:creationId xmlns:a16="http://schemas.microsoft.com/office/drawing/2014/main" id="{888192FF-27E9-F440-B228-C0A7751C737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27767" y="5760923"/>
            <a:ext cx="3619500" cy="279400"/>
          </a:xfrm>
          <a:prstGeom prst="rect">
            <a:avLst/>
          </a:prstGeom>
        </p:spPr>
      </p:pic>
      <p:pic>
        <p:nvPicPr>
          <p:cNvPr id="9" name="Picture 8">
            <a:extLst>
              <a:ext uri="{FF2B5EF4-FFF2-40B4-BE49-F238E27FC236}">
                <a16:creationId xmlns:a16="http://schemas.microsoft.com/office/drawing/2014/main" id="{41E50FA5-A7A0-3B44-91C3-AF362F95A05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85005" y="4815559"/>
            <a:ext cx="3487838" cy="417257"/>
          </a:xfrm>
          <a:prstGeom prst="rect">
            <a:avLst/>
          </a:prstGeom>
        </p:spPr>
      </p:pic>
      <p:sp>
        <p:nvSpPr>
          <p:cNvPr id="5" name="Slide Number Placeholder 4">
            <a:extLst>
              <a:ext uri="{FF2B5EF4-FFF2-40B4-BE49-F238E27FC236}">
                <a16:creationId xmlns:a16="http://schemas.microsoft.com/office/drawing/2014/main" id="{60DE67CD-D4BF-E94C-98DF-D5337E717781}"/>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spTree>
    <p:extLst>
      <p:ext uri="{BB962C8B-B14F-4D97-AF65-F5344CB8AC3E}">
        <p14:creationId xmlns:p14="http://schemas.microsoft.com/office/powerpoint/2010/main" val="4025273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CF312-B564-2C43-B9B6-49CFD6D30158}"/>
              </a:ext>
            </a:extLst>
          </p:cNvPr>
          <p:cNvSpPr>
            <a:spLocks noGrp="1"/>
          </p:cNvSpPr>
          <p:nvPr>
            <p:ph type="title"/>
          </p:nvPr>
        </p:nvSpPr>
        <p:spPr/>
        <p:txBody>
          <a:bodyPr/>
          <a:lstStyle/>
          <a:p>
            <a:r>
              <a:rPr lang="en-US" dirty="0"/>
              <a:t>Office Hours</a:t>
            </a:r>
          </a:p>
        </p:txBody>
      </p:sp>
      <p:sp>
        <p:nvSpPr>
          <p:cNvPr id="3" name="Content Placeholder 2">
            <a:extLst>
              <a:ext uri="{FF2B5EF4-FFF2-40B4-BE49-F238E27FC236}">
                <a16:creationId xmlns:a16="http://schemas.microsoft.com/office/drawing/2014/main" id="{CBAE469E-6B1E-1D4D-8D34-15384795EA94}"/>
              </a:ext>
            </a:extLst>
          </p:cNvPr>
          <p:cNvSpPr>
            <a:spLocks noGrp="1"/>
          </p:cNvSpPr>
          <p:nvPr>
            <p:ph idx="1"/>
          </p:nvPr>
        </p:nvSpPr>
        <p:spPr/>
        <p:txBody>
          <a:bodyPr/>
          <a:lstStyle/>
          <a:p>
            <a:r>
              <a:rPr lang="en-US" sz="2800" dirty="0"/>
              <a:t>Have generated a survey monkey to set a time for office hours</a:t>
            </a:r>
          </a:p>
          <a:p>
            <a:r>
              <a:rPr lang="en-US" sz="2800" dirty="0"/>
              <a:t>Right now, tentatively set for Wednesday’s 10-11 am, subject to change pending survey results</a:t>
            </a:r>
          </a:p>
        </p:txBody>
      </p:sp>
    </p:spTree>
    <p:extLst>
      <p:ext uri="{BB962C8B-B14F-4D97-AF65-F5344CB8AC3E}">
        <p14:creationId xmlns:p14="http://schemas.microsoft.com/office/powerpoint/2010/main" val="3369690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F6BCD-4C48-634B-A3CC-DCF053FE6532}"/>
              </a:ext>
            </a:extLst>
          </p:cNvPr>
          <p:cNvSpPr>
            <a:spLocks noGrp="1"/>
          </p:cNvSpPr>
          <p:nvPr>
            <p:ph type="title"/>
          </p:nvPr>
        </p:nvSpPr>
        <p:spPr/>
        <p:txBody>
          <a:bodyPr/>
          <a:lstStyle/>
          <a:p>
            <a:r>
              <a:rPr lang="en-US" sz="4000" dirty="0"/>
              <a:t>Fuel Considerations</a:t>
            </a:r>
          </a:p>
        </p:txBody>
      </p:sp>
      <p:sp>
        <p:nvSpPr>
          <p:cNvPr id="3" name="Content Placeholder 2">
            <a:extLst>
              <a:ext uri="{FF2B5EF4-FFF2-40B4-BE49-F238E27FC236}">
                <a16:creationId xmlns:a16="http://schemas.microsoft.com/office/drawing/2014/main" id="{4CEA1EEF-B4FF-3444-8B4E-4658FE737FD9}"/>
              </a:ext>
            </a:extLst>
          </p:cNvPr>
          <p:cNvSpPr>
            <a:spLocks noGrp="1"/>
          </p:cNvSpPr>
          <p:nvPr>
            <p:ph idx="1"/>
          </p:nvPr>
        </p:nvSpPr>
        <p:spPr>
          <a:xfrm>
            <a:off x="609600" y="2160495"/>
            <a:ext cx="5638800" cy="3965670"/>
          </a:xfrm>
        </p:spPr>
        <p:txBody>
          <a:bodyPr>
            <a:normAutofit fontScale="77500" lnSpcReduction="20000"/>
          </a:bodyPr>
          <a:lstStyle/>
          <a:p>
            <a:r>
              <a:rPr lang="en-US" dirty="0"/>
              <a:t>Safety:</a:t>
            </a:r>
          </a:p>
          <a:p>
            <a:pPr lvl="1"/>
            <a:r>
              <a:rPr lang="en-US" dirty="0"/>
              <a:t>Stable and predictable behavior</a:t>
            </a:r>
          </a:p>
          <a:p>
            <a:pPr lvl="1"/>
            <a:r>
              <a:rPr lang="en-US" dirty="0"/>
              <a:t>No melting, no phase changes under transients that lead to deleterious behavior</a:t>
            </a:r>
          </a:p>
          <a:p>
            <a:r>
              <a:rPr lang="en-US" dirty="0"/>
              <a:t>Uranium density</a:t>
            </a:r>
          </a:p>
          <a:p>
            <a:r>
              <a:rPr lang="en-US" dirty="0"/>
              <a:t>Mechanical integrity</a:t>
            </a:r>
          </a:p>
          <a:p>
            <a:r>
              <a:rPr lang="en-US" dirty="0"/>
              <a:t>Cladding interactions</a:t>
            </a:r>
          </a:p>
          <a:p>
            <a:r>
              <a:rPr lang="en-US" dirty="0"/>
              <a:t>Swelling and fission gas release</a:t>
            </a:r>
          </a:p>
          <a:p>
            <a:r>
              <a:rPr lang="en-US" dirty="0"/>
              <a:t>Operating temperatures</a:t>
            </a:r>
          </a:p>
        </p:txBody>
      </p:sp>
      <p:pic>
        <p:nvPicPr>
          <p:cNvPr id="4" name="Picture 3">
            <a:extLst>
              <a:ext uri="{FF2B5EF4-FFF2-40B4-BE49-F238E27FC236}">
                <a16:creationId xmlns:a16="http://schemas.microsoft.com/office/drawing/2014/main" id="{A1C20EDF-05D4-5445-80AC-0996A955BD2A}"/>
              </a:ext>
            </a:extLst>
          </p:cNvPr>
          <p:cNvPicPr>
            <a:picLocks noChangeAspect="1"/>
          </p:cNvPicPr>
          <p:nvPr/>
        </p:nvPicPr>
        <p:blipFill>
          <a:blip r:embed="rId2"/>
          <a:stretch>
            <a:fillRect/>
          </a:stretch>
        </p:blipFill>
        <p:spPr>
          <a:xfrm>
            <a:off x="6791325" y="2160495"/>
            <a:ext cx="4265728" cy="3761902"/>
          </a:xfrm>
          <a:prstGeom prst="rect">
            <a:avLst/>
          </a:prstGeom>
        </p:spPr>
      </p:pic>
      <p:sp>
        <p:nvSpPr>
          <p:cNvPr id="5" name="Slide Number Placeholder 4">
            <a:extLst>
              <a:ext uri="{FF2B5EF4-FFF2-40B4-BE49-F238E27FC236}">
                <a16:creationId xmlns:a16="http://schemas.microsoft.com/office/drawing/2014/main" id="{352B2E24-055C-9646-A7D8-897D6F1709BE}"/>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spTree>
    <p:extLst>
      <p:ext uri="{BB962C8B-B14F-4D97-AF65-F5344CB8AC3E}">
        <p14:creationId xmlns:p14="http://schemas.microsoft.com/office/powerpoint/2010/main" val="2303179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Why not use pure uranium metal?</a:t>
            </a:r>
          </a:p>
        </p:txBody>
      </p:sp>
      <p:sp>
        <p:nvSpPr>
          <p:cNvPr id="3" name="Content Placeholder 2"/>
          <p:cNvSpPr>
            <a:spLocks noGrp="1"/>
          </p:cNvSpPr>
          <p:nvPr>
            <p:ph idx="1"/>
          </p:nvPr>
        </p:nvSpPr>
        <p:spPr>
          <a:xfrm>
            <a:off x="609600" y="2160495"/>
            <a:ext cx="6205219" cy="2780584"/>
          </a:xfrm>
        </p:spPr>
        <p:txBody>
          <a:bodyPr>
            <a:normAutofit fontScale="62500" lnSpcReduction="20000"/>
          </a:bodyPr>
          <a:lstStyle/>
          <a:p>
            <a:r>
              <a:rPr lang="en-US" dirty="0"/>
              <a:t>Pure uranium has three phases</a:t>
            </a:r>
          </a:p>
          <a:p>
            <a:pPr lvl="1"/>
            <a:r>
              <a:rPr lang="en-US" dirty="0"/>
              <a:t>α-phase is orthorhombic</a:t>
            </a:r>
          </a:p>
          <a:p>
            <a:pPr lvl="1"/>
            <a:r>
              <a:rPr lang="en-US" dirty="0"/>
              <a:t>β-phase is tetragonal</a:t>
            </a:r>
          </a:p>
          <a:p>
            <a:pPr lvl="1"/>
            <a:r>
              <a:rPr lang="en-US" dirty="0">
                <a:latin typeface="Symbol" pitchFamily="2" charset="2"/>
              </a:rPr>
              <a:t>g</a:t>
            </a:r>
            <a:r>
              <a:rPr lang="en-US" dirty="0"/>
              <a:t>-phase is body-centered cubic</a:t>
            </a:r>
          </a:p>
          <a:p>
            <a:pPr lvl="1"/>
            <a:r>
              <a:rPr lang="en-US" dirty="0"/>
              <a:t>During thermal cycling, pure uranium</a:t>
            </a:r>
            <a:br>
              <a:rPr lang="en-US" dirty="0"/>
            </a:br>
            <a:r>
              <a:rPr lang="en-US" dirty="0"/>
              <a:t>dramatically swells</a:t>
            </a:r>
          </a:p>
          <a:p>
            <a:pPr lvl="1"/>
            <a:r>
              <a:rPr lang="en-US" dirty="0"/>
              <a:t>Alpha U has both anisotropic thermal expansion and anisotropic irradiation growth</a:t>
            </a:r>
          </a:p>
        </p:txBody>
      </p:sp>
      <p:pic>
        <p:nvPicPr>
          <p:cNvPr id="4" name="Picture 3"/>
          <p:cNvPicPr>
            <a:picLocks noChangeAspect="1"/>
          </p:cNvPicPr>
          <p:nvPr/>
        </p:nvPicPr>
        <p:blipFill>
          <a:blip r:embed="rId2"/>
          <a:stretch>
            <a:fillRect/>
          </a:stretch>
        </p:blipFill>
        <p:spPr>
          <a:xfrm>
            <a:off x="1540352" y="4941079"/>
            <a:ext cx="3558468" cy="1542339"/>
          </a:xfrm>
          <a:prstGeom prst="rect">
            <a:avLst/>
          </a:prstGeom>
        </p:spPr>
      </p:pic>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17299" y="4699859"/>
            <a:ext cx="1586296" cy="1433624"/>
          </a:xfrm>
          <a:prstGeom prst="rect">
            <a:avLst/>
          </a:prstGeom>
        </p:spPr>
      </p:pic>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03950" y="4772033"/>
            <a:ext cx="2117720" cy="1476498"/>
          </a:xfrm>
          <a:prstGeom prst="rect">
            <a:avLst/>
          </a:prstGeom>
        </p:spPr>
      </p:pic>
      <p:pic>
        <p:nvPicPr>
          <p:cNvPr id="8" name="Picture 7">
            <a:extLst>
              <a:ext uri="{FF2B5EF4-FFF2-40B4-BE49-F238E27FC236}">
                <a16:creationId xmlns:a16="http://schemas.microsoft.com/office/drawing/2014/main" id="{799F4AB2-CDCB-BC45-AFE3-BE52D99D844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5174" y="2038129"/>
            <a:ext cx="3415123" cy="2622072"/>
          </a:xfrm>
          <a:prstGeom prst="rect">
            <a:avLst/>
          </a:prstGeom>
        </p:spPr>
      </p:pic>
      <p:pic>
        <p:nvPicPr>
          <p:cNvPr id="14" name="Picture 13" descr="C:\Users\beeler\Desktop\work\e_d_pic.tif">
            <a:extLst>
              <a:ext uri="{FF2B5EF4-FFF2-40B4-BE49-F238E27FC236}">
                <a16:creationId xmlns:a16="http://schemas.microsoft.com/office/drawing/2014/main" id="{232D1464-92D3-644E-AD03-9506C438973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b="7729"/>
          <a:stretch/>
        </p:blipFill>
        <p:spPr bwMode="auto">
          <a:xfrm>
            <a:off x="10522025" y="4729829"/>
            <a:ext cx="1360730" cy="1373685"/>
          </a:xfrm>
          <a:prstGeom prst="rect">
            <a:avLst/>
          </a:prstGeom>
          <a:noFill/>
          <a:ln>
            <a:noFill/>
          </a:ln>
        </p:spPr>
      </p:pic>
      <p:sp>
        <p:nvSpPr>
          <p:cNvPr id="5" name="Slide Number Placeholder 4">
            <a:extLst>
              <a:ext uri="{FF2B5EF4-FFF2-40B4-BE49-F238E27FC236}">
                <a16:creationId xmlns:a16="http://schemas.microsoft.com/office/drawing/2014/main" id="{98783100-C28A-D440-BDFF-BD70AE2550F2}"/>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spTree>
    <p:extLst>
      <p:ext uri="{BB962C8B-B14F-4D97-AF65-F5344CB8AC3E}">
        <p14:creationId xmlns:p14="http://schemas.microsoft.com/office/powerpoint/2010/main" val="1948164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E0BB5-5691-CF40-BD95-A569CE25B5D5}"/>
              </a:ext>
            </a:extLst>
          </p:cNvPr>
          <p:cNvSpPr>
            <a:spLocks noGrp="1"/>
          </p:cNvSpPr>
          <p:nvPr>
            <p:ph type="title"/>
          </p:nvPr>
        </p:nvSpPr>
        <p:spPr/>
        <p:txBody>
          <a:bodyPr/>
          <a:lstStyle/>
          <a:p>
            <a:r>
              <a:rPr lang="en-US" sz="4000" dirty="0"/>
              <a:t>Fuel Types and Associated Reactor Types</a:t>
            </a:r>
          </a:p>
        </p:txBody>
      </p:sp>
      <p:sp>
        <p:nvSpPr>
          <p:cNvPr id="3" name="Content Placeholder 2">
            <a:extLst>
              <a:ext uri="{FF2B5EF4-FFF2-40B4-BE49-F238E27FC236}">
                <a16:creationId xmlns:a16="http://schemas.microsoft.com/office/drawing/2014/main" id="{EBA8FEC6-7C37-DF41-A129-E173911DFD30}"/>
              </a:ext>
            </a:extLst>
          </p:cNvPr>
          <p:cNvSpPr>
            <a:spLocks noGrp="1"/>
          </p:cNvSpPr>
          <p:nvPr>
            <p:ph idx="1"/>
          </p:nvPr>
        </p:nvSpPr>
        <p:spPr/>
        <p:txBody>
          <a:bodyPr>
            <a:normAutofit/>
          </a:bodyPr>
          <a:lstStyle/>
          <a:p>
            <a:r>
              <a:rPr lang="en-US" sz="2400" dirty="0"/>
              <a:t>UO2 – Light Water Reactors</a:t>
            </a:r>
          </a:p>
          <a:p>
            <a:pPr lvl="1"/>
            <a:r>
              <a:rPr lang="en-US" sz="2400" dirty="0"/>
              <a:t>Mixed oxide (MOX) </a:t>
            </a:r>
          </a:p>
          <a:p>
            <a:pPr lvl="1"/>
            <a:r>
              <a:rPr lang="en-US" sz="2400" dirty="0"/>
              <a:t>Accident tolerant/Advanced Technology Fuel (ATF)</a:t>
            </a:r>
          </a:p>
          <a:p>
            <a:r>
              <a:rPr lang="en-US" sz="2400" dirty="0"/>
              <a:t>UZr – Sodium Cooled Fast Reactors</a:t>
            </a:r>
          </a:p>
          <a:p>
            <a:r>
              <a:rPr lang="en-US" sz="2400" dirty="0"/>
              <a:t>UMo – Research Reactors </a:t>
            </a:r>
          </a:p>
          <a:p>
            <a:r>
              <a:rPr lang="en-US" sz="2400" dirty="0"/>
              <a:t>UC/UCO – High Temperature Gas Reactors</a:t>
            </a:r>
          </a:p>
          <a:p>
            <a:r>
              <a:rPr lang="en-US" sz="2400" dirty="0"/>
              <a:t>UN – Lead Cooled Fast Reactors</a:t>
            </a:r>
          </a:p>
          <a:p>
            <a:r>
              <a:rPr lang="en-US" sz="2400" dirty="0"/>
              <a:t>Other</a:t>
            </a:r>
          </a:p>
          <a:p>
            <a:endParaRPr lang="en-US" sz="2400" dirty="0"/>
          </a:p>
        </p:txBody>
      </p:sp>
      <p:sp>
        <p:nvSpPr>
          <p:cNvPr id="4" name="Slide Number Placeholder 3">
            <a:extLst>
              <a:ext uri="{FF2B5EF4-FFF2-40B4-BE49-F238E27FC236}">
                <a16:creationId xmlns:a16="http://schemas.microsoft.com/office/drawing/2014/main" id="{A42A0CBB-21D2-4D4A-B0DE-65EBA917697F}"/>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spTree>
    <p:extLst>
      <p:ext uri="{BB962C8B-B14F-4D97-AF65-F5344CB8AC3E}">
        <p14:creationId xmlns:p14="http://schemas.microsoft.com/office/powerpoint/2010/main" val="21545578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246F6-8382-5E47-9114-1EA688DAD123}"/>
              </a:ext>
            </a:extLst>
          </p:cNvPr>
          <p:cNvSpPr>
            <a:spLocks noGrp="1"/>
          </p:cNvSpPr>
          <p:nvPr>
            <p:ph type="title"/>
          </p:nvPr>
        </p:nvSpPr>
        <p:spPr/>
        <p:txBody>
          <a:bodyPr/>
          <a:lstStyle/>
          <a:p>
            <a:r>
              <a:rPr lang="en-US" sz="4000" dirty="0"/>
              <a:t>Uranium Dioxide (UO2)</a:t>
            </a:r>
          </a:p>
        </p:txBody>
      </p:sp>
      <p:sp>
        <p:nvSpPr>
          <p:cNvPr id="3" name="Content Placeholder 2">
            <a:extLst>
              <a:ext uri="{FF2B5EF4-FFF2-40B4-BE49-F238E27FC236}">
                <a16:creationId xmlns:a16="http://schemas.microsoft.com/office/drawing/2014/main" id="{E40CEE70-46D5-2D4D-8418-94577380FF35}"/>
              </a:ext>
            </a:extLst>
          </p:cNvPr>
          <p:cNvSpPr>
            <a:spLocks noGrp="1"/>
          </p:cNvSpPr>
          <p:nvPr>
            <p:ph idx="1"/>
          </p:nvPr>
        </p:nvSpPr>
        <p:spPr>
          <a:xfrm>
            <a:off x="609600" y="2160495"/>
            <a:ext cx="5675453" cy="2816619"/>
          </a:xfrm>
        </p:spPr>
        <p:txBody>
          <a:bodyPr>
            <a:normAutofit fontScale="70000" lnSpcReduction="20000"/>
          </a:bodyPr>
          <a:lstStyle/>
          <a:p>
            <a:r>
              <a:rPr lang="en-US" dirty="0"/>
              <a:t>Reference fuel for nuclear power industry</a:t>
            </a:r>
          </a:p>
          <a:p>
            <a:r>
              <a:rPr lang="en-US" dirty="0"/>
              <a:t>Single phase, fluorite structure</a:t>
            </a:r>
          </a:p>
          <a:p>
            <a:r>
              <a:rPr lang="en-US" dirty="0"/>
              <a:t>Fabrication via sintering UO2 powder into pellets</a:t>
            </a:r>
          </a:p>
          <a:p>
            <a:r>
              <a:rPr lang="en-US" dirty="0"/>
              <a:t>Water coolant</a:t>
            </a:r>
          </a:p>
          <a:p>
            <a:r>
              <a:rPr lang="en-US" dirty="0"/>
              <a:t>Pellets are stacked inside Zircaloy cladding tubes</a:t>
            </a:r>
          </a:p>
          <a:p>
            <a:endParaRPr lang="en-US" dirty="0"/>
          </a:p>
        </p:txBody>
      </p:sp>
      <p:pic>
        <p:nvPicPr>
          <p:cNvPr id="5" name="Picture 4">
            <a:extLst>
              <a:ext uri="{FF2B5EF4-FFF2-40B4-BE49-F238E27FC236}">
                <a16:creationId xmlns:a16="http://schemas.microsoft.com/office/drawing/2014/main" id="{B6DB8D0A-B1D0-4147-A314-55627D323CCC}"/>
              </a:ext>
            </a:extLst>
          </p:cNvPr>
          <p:cNvPicPr>
            <a:picLocks noChangeAspect="1"/>
          </p:cNvPicPr>
          <p:nvPr/>
        </p:nvPicPr>
        <p:blipFill>
          <a:blip r:embed="rId2"/>
          <a:stretch>
            <a:fillRect/>
          </a:stretch>
        </p:blipFill>
        <p:spPr>
          <a:xfrm>
            <a:off x="2402686" y="5033550"/>
            <a:ext cx="2089280" cy="1328185"/>
          </a:xfrm>
          <a:prstGeom prst="rect">
            <a:avLst/>
          </a:prstGeom>
        </p:spPr>
      </p:pic>
      <p:pic>
        <p:nvPicPr>
          <p:cNvPr id="6" name="Picture 5">
            <a:extLst>
              <a:ext uri="{FF2B5EF4-FFF2-40B4-BE49-F238E27FC236}">
                <a16:creationId xmlns:a16="http://schemas.microsoft.com/office/drawing/2014/main" id="{F51FA8D8-9AA2-E243-BA0B-33B5E4A773C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24103" y="4580219"/>
            <a:ext cx="1819967" cy="1969500"/>
          </a:xfrm>
          <a:prstGeom prst="rect">
            <a:avLst/>
          </a:prstGeom>
        </p:spPr>
      </p:pic>
      <p:pic>
        <p:nvPicPr>
          <p:cNvPr id="7" name="Picture 6">
            <a:extLst>
              <a:ext uri="{FF2B5EF4-FFF2-40B4-BE49-F238E27FC236}">
                <a16:creationId xmlns:a16="http://schemas.microsoft.com/office/drawing/2014/main" id="{2D8507C7-20AA-0542-BFC5-2919B231CC7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92028" y="2082800"/>
            <a:ext cx="3665937" cy="2497419"/>
          </a:xfrm>
          <a:prstGeom prst="rect">
            <a:avLst/>
          </a:prstGeom>
        </p:spPr>
      </p:pic>
      <p:sp>
        <p:nvSpPr>
          <p:cNvPr id="8" name="Slide Number Placeholder 7">
            <a:extLst>
              <a:ext uri="{FF2B5EF4-FFF2-40B4-BE49-F238E27FC236}">
                <a16:creationId xmlns:a16="http://schemas.microsoft.com/office/drawing/2014/main" id="{3EA6CB7B-D2F5-7743-AF96-B9673BD7C536}"/>
              </a:ext>
            </a:extLst>
          </p:cNvPr>
          <p:cNvSpPr>
            <a:spLocks noGrp="1"/>
          </p:cNvSpPr>
          <p:nvPr>
            <p:ph type="sldNum" sz="quarter" idx="12"/>
          </p:nvPr>
        </p:nvSpPr>
        <p:spPr/>
        <p:txBody>
          <a:bodyPr/>
          <a:lstStyle/>
          <a:p>
            <a:pPr>
              <a:defRPr/>
            </a:pPr>
            <a:fld id="{3FF2C605-4958-CF43-AA48-80339EFDB0AF}" type="slidenum">
              <a:rPr lang="en-US" smtClean="0"/>
              <a:pPr>
                <a:defRPr/>
              </a:pPr>
              <a:t>23</a:t>
            </a:fld>
            <a:endParaRPr lang="en-US"/>
          </a:p>
        </p:txBody>
      </p:sp>
      <p:pic>
        <p:nvPicPr>
          <p:cNvPr id="9" name="Picture 8">
            <a:extLst>
              <a:ext uri="{FF2B5EF4-FFF2-40B4-BE49-F238E27FC236}">
                <a16:creationId xmlns:a16="http://schemas.microsoft.com/office/drawing/2014/main" id="{7040CB72-19D9-E446-AD7B-5D4EBE03FD01}"/>
              </a:ext>
            </a:extLst>
          </p:cNvPr>
          <p:cNvPicPr>
            <a:picLocks noChangeAspect="1"/>
          </p:cNvPicPr>
          <p:nvPr/>
        </p:nvPicPr>
        <p:blipFill>
          <a:blip r:embed="rId5"/>
          <a:stretch>
            <a:fillRect/>
          </a:stretch>
        </p:blipFill>
        <p:spPr>
          <a:xfrm>
            <a:off x="8525193" y="4652900"/>
            <a:ext cx="1947886" cy="1824138"/>
          </a:xfrm>
          <a:prstGeom prst="rect">
            <a:avLst/>
          </a:prstGeom>
        </p:spPr>
      </p:pic>
    </p:spTree>
    <p:extLst>
      <p:ext uri="{BB962C8B-B14F-4D97-AF65-F5344CB8AC3E}">
        <p14:creationId xmlns:p14="http://schemas.microsoft.com/office/powerpoint/2010/main" val="356181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89F21-8F62-194F-A861-D58DCBF1265D}"/>
              </a:ext>
            </a:extLst>
          </p:cNvPr>
          <p:cNvSpPr>
            <a:spLocks noGrp="1"/>
          </p:cNvSpPr>
          <p:nvPr>
            <p:ph type="title"/>
          </p:nvPr>
        </p:nvSpPr>
        <p:spPr/>
        <p:txBody>
          <a:bodyPr/>
          <a:lstStyle/>
          <a:p>
            <a:r>
              <a:rPr lang="en-US" sz="4000" dirty="0"/>
              <a:t>Uranium Dioxide (UO2)</a:t>
            </a:r>
          </a:p>
        </p:txBody>
      </p:sp>
      <p:sp>
        <p:nvSpPr>
          <p:cNvPr id="3" name="Content Placeholder 2">
            <a:extLst>
              <a:ext uri="{FF2B5EF4-FFF2-40B4-BE49-F238E27FC236}">
                <a16:creationId xmlns:a16="http://schemas.microsoft.com/office/drawing/2014/main" id="{C0C41F94-D995-174B-9ED1-475DD0CD41F4}"/>
              </a:ext>
            </a:extLst>
          </p:cNvPr>
          <p:cNvSpPr>
            <a:spLocks noGrp="1"/>
          </p:cNvSpPr>
          <p:nvPr>
            <p:ph idx="1"/>
          </p:nvPr>
        </p:nvSpPr>
        <p:spPr>
          <a:xfrm>
            <a:off x="609600" y="2160495"/>
            <a:ext cx="5987970" cy="3965670"/>
          </a:xfrm>
        </p:spPr>
        <p:txBody>
          <a:bodyPr>
            <a:normAutofit fontScale="92500" lnSpcReduction="10000"/>
          </a:bodyPr>
          <a:lstStyle/>
          <a:p>
            <a:r>
              <a:rPr lang="en-US" sz="2400" dirty="0"/>
              <a:t>Good Characteristics</a:t>
            </a:r>
          </a:p>
          <a:p>
            <a:pPr lvl="1"/>
            <a:r>
              <a:rPr lang="en-US" sz="2400" dirty="0"/>
              <a:t>Very high melting point, about 2800 C</a:t>
            </a:r>
          </a:p>
          <a:p>
            <a:pPr lvl="1"/>
            <a:r>
              <a:rPr lang="en-US" sz="2400" dirty="0"/>
              <a:t>Maintains a stable fluorite phase up to melting</a:t>
            </a:r>
          </a:p>
          <a:p>
            <a:pPr lvl="1"/>
            <a:r>
              <a:rPr lang="en-US" sz="2400" dirty="0"/>
              <a:t>Very compatible with Zircaloy clad (no interaction zones forming/no FCCI)</a:t>
            </a:r>
          </a:p>
          <a:p>
            <a:pPr lvl="1"/>
            <a:r>
              <a:rPr lang="en-US" sz="2400" dirty="0"/>
              <a:t>Relative stability in water</a:t>
            </a:r>
          </a:p>
          <a:p>
            <a:pPr lvl="1"/>
            <a:r>
              <a:rPr lang="en-US" sz="2400" dirty="0"/>
              <a:t>Reasonably radiation resistant</a:t>
            </a:r>
          </a:p>
          <a:p>
            <a:pPr lvl="2"/>
            <a:r>
              <a:rPr lang="en-US" dirty="0"/>
              <a:t>no amorphization</a:t>
            </a:r>
          </a:p>
          <a:p>
            <a:pPr lvl="2"/>
            <a:r>
              <a:rPr lang="en-US" dirty="0"/>
              <a:t>Can incorporate a large number of fission products as substitutional defects</a:t>
            </a:r>
          </a:p>
          <a:p>
            <a:endParaRPr lang="en-US" sz="2400" dirty="0"/>
          </a:p>
        </p:txBody>
      </p:sp>
      <p:pic>
        <p:nvPicPr>
          <p:cNvPr id="4" name="Picture 3">
            <a:extLst>
              <a:ext uri="{FF2B5EF4-FFF2-40B4-BE49-F238E27FC236}">
                <a16:creationId xmlns:a16="http://schemas.microsoft.com/office/drawing/2014/main" id="{1E740788-4A81-EE45-8978-D3CB5C76517F}"/>
              </a:ext>
            </a:extLst>
          </p:cNvPr>
          <p:cNvPicPr>
            <a:picLocks noChangeAspect="1"/>
          </p:cNvPicPr>
          <p:nvPr/>
        </p:nvPicPr>
        <p:blipFill>
          <a:blip r:embed="rId2"/>
          <a:stretch>
            <a:fillRect/>
          </a:stretch>
        </p:blipFill>
        <p:spPr>
          <a:xfrm>
            <a:off x="7307752" y="2365104"/>
            <a:ext cx="3834182" cy="3361243"/>
          </a:xfrm>
          <a:prstGeom prst="rect">
            <a:avLst/>
          </a:prstGeom>
        </p:spPr>
      </p:pic>
      <p:sp>
        <p:nvSpPr>
          <p:cNvPr id="5" name="Slide Number Placeholder 4">
            <a:extLst>
              <a:ext uri="{FF2B5EF4-FFF2-40B4-BE49-F238E27FC236}">
                <a16:creationId xmlns:a16="http://schemas.microsoft.com/office/drawing/2014/main" id="{BF4DBFE5-0A2E-F747-8314-A0AD192446B9}"/>
              </a:ext>
            </a:extLst>
          </p:cNvPr>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spTree>
    <p:extLst>
      <p:ext uri="{BB962C8B-B14F-4D97-AF65-F5344CB8AC3E}">
        <p14:creationId xmlns:p14="http://schemas.microsoft.com/office/powerpoint/2010/main" val="391062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76C71-D686-D44F-BBA9-65AD4EED878D}"/>
              </a:ext>
            </a:extLst>
          </p:cNvPr>
          <p:cNvSpPr>
            <a:spLocks noGrp="1"/>
          </p:cNvSpPr>
          <p:nvPr>
            <p:ph type="title"/>
          </p:nvPr>
        </p:nvSpPr>
        <p:spPr/>
        <p:txBody>
          <a:bodyPr/>
          <a:lstStyle/>
          <a:p>
            <a:r>
              <a:rPr lang="en-US" sz="4000" dirty="0"/>
              <a:t>Uranium Dioxide (UO2)</a:t>
            </a:r>
          </a:p>
        </p:txBody>
      </p:sp>
      <p:sp>
        <p:nvSpPr>
          <p:cNvPr id="3" name="Content Placeholder 2">
            <a:extLst>
              <a:ext uri="{FF2B5EF4-FFF2-40B4-BE49-F238E27FC236}">
                <a16:creationId xmlns:a16="http://schemas.microsoft.com/office/drawing/2014/main" id="{C8695844-F1C0-2741-B369-5DB69438B2E6}"/>
              </a:ext>
            </a:extLst>
          </p:cNvPr>
          <p:cNvSpPr>
            <a:spLocks noGrp="1"/>
          </p:cNvSpPr>
          <p:nvPr>
            <p:ph idx="1"/>
          </p:nvPr>
        </p:nvSpPr>
        <p:spPr>
          <a:xfrm>
            <a:off x="609600" y="2160495"/>
            <a:ext cx="6276975" cy="3965670"/>
          </a:xfrm>
        </p:spPr>
        <p:txBody>
          <a:bodyPr>
            <a:normAutofit/>
          </a:bodyPr>
          <a:lstStyle/>
          <a:p>
            <a:r>
              <a:rPr lang="en-US" sz="2200" dirty="0"/>
              <a:t>Bad Characteristics</a:t>
            </a:r>
          </a:p>
          <a:p>
            <a:pPr lvl="1"/>
            <a:r>
              <a:rPr lang="en-US" sz="2200" dirty="0"/>
              <a:t>Brittle (thermal stress fractures, fragmentation)</a:t>
            </a:r>
          </a:p>
          <a:p>
            <a:pPr lvl="1"/>
            <a:r>
              <a:rPr lang="en-US" sz="2200" dirty="0"/>
              <a:t>Poor thermal conductivity</a:t>
            </a:r>
          </a:p>
          <a:p>
            <a:pPr lvl="1"/>
            <a:r>
              <a:rPr lang="en-US" sz="2200" dirty="0"/>
              <a:t>Properties very sensitive to stoichiometry</a:t>
            </a:r>
          </a:p>
          <a:p>
            <a:pPr lvl="1"/>
            <a:r>
              <a:rPr lang="en-US" sz="2200" dirty="0"/>
              <a:t>Limited linear heating rates</a:t>
            </a:r>
          </a:p>
          <a:p>
            <a:pPr lvl="1"/>
            <a:r>
              <a:rPr lang="en-US" sz="2200" dirty="0"/>
              <a:t>Non-negligible thermal expansion/swelling</a:t>
            </a:r>
          </a:p>
          <a:p>
            <a:pPr lvl="1"/>
            <a:r>
              <a:rPr lang="en-US" sz="2200" dirty="0"/>
              <a:t>Higher stored thermal energy than other fuel materials</a:t>
            </a:r>
          </a:p>
        </p:txBody>
      </p:sp>
      <p:pic>
        <p:nvPicPr>
          <p:cNvPr id="4" name="Picture 3">
            <a:extLst>
              <a:ext uri="{FF2B5EF4-FFF2-40B4-BE49-F238E27FC236}">
                <a16:creationId xmlns:a16="http://schemas.microsoft.com/office/drawing/2014/main" id="{9A2A7D4D-174C-FE4A-9EED-DE1C808CAB0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16868" y="4143330"/>
            <a:ext cx="3613463" cy="2636302"/>
          </a:xfrm>
          <a:prstGeom prst="rect">
            <a:avLst/>
          </a:prstGeom>
        </p:spPr>
      </p:pic>
      <p:pic>
        <p:nvPicPr>
          <p:cNvPr id="5" name="Picture 4">
            <a:extLst>
              <a:ext uri="{FF2B5EF4-FFF2-40B4-BE49-F238E27FC236}">
                <a16:creationId xmlns:a16="http://schemas.microsoft.com/office/drawing/2014/main" id="{DFF3895D-C641-454B-9C13-B184B865A3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12674" y="1658512"/>
            <a:ext cx="2621849" cy="2484818"/>
          </a:xfrm>
          <a:prstGeom prst="rect">
            <a:avLst/>
          </a:prstGeom>
        </p:spPr>
      </p:pic>
      <p:sp>
        <p:nvSpPr>
          <p:cNvPr id="6" name="Slide Number Placeholder 5">
            <a:extLst>
              <a:ext uri="{FF2B5EF4-FFF2-40B4-BE49-F238E27FC236}">
                <a16:creationId xmlns:a16="http://schemas.microsoft.com/office/drawing/2014/main" id="{1F22FA5A-C95A-C249-8948-FE191A5CCF94}"/>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spTree>
    <p:extLst>
      <p:ext uri="{BB962C8B-B14F-4D97-AF65-F5344CB8AC3E}">
        <p14:creationId xmlns:p14="http://schemas.microsoft.com/office/powerpoint/2010/main" val="5313318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C820E-3C34-EC4C-AE1F-C17AF47BB7F4}"/>
              </a:ext>
            </a:extLst>
          </p:cNvPr>
          <p:cNvSpPr>
            <a:spLocks noGrp="1"/>
          </p:cNvSpPr>
          <p:nvPr>
            <p:ph type="title"/>
          </p:nvPr>
        </p:nvSpPr>
        <p:spPr/>
        <p:txBody>
          <a:bodyPr/>
          <a:lstStyle/>
          <a:p>
            <a:r>
              <a:rPr lang="en-US" sz="4000" dirty="0"/>
              <a:t>Uranium Dioxide (UO2)</a:t>
            </a:r>
          </a:p>
        </p:txBody>
      </p:sp>
      <p:sp>
        <p:nvSpPr>
          <p:cNvPr id="3" name="Content Placeholder 2">
            <a:extLst>
              <a:ext uri="{FF2B5EF4-FFF2-40B4-BE49-F238E27FC236}">
                <a16:creationId xmlns:a16="http://schemas.microsoft.com/office/drawing/2014/main" id="{7C32DA05-8F21-DE41-B23A-EC60CAED5DB4}"/>
              </a:ext>
            </a:extLst>
          </p:cNvPr>
          <p:cNvSpPr>
            <a:spLocks noGrp="1"/>
          </p:cNvSpPr>
          <p:nvPr>
            <p:ph idx="1"/>
          </p:nvPr>
        </p:nvSpPr>
        <p:spPr>
          <a:xfrm>
            <a:off x="609600" y="2160495"/>
            <a:ext cx="6267450" cy="3965670"/>
          </a:xfrm>
        </p:spPr>
        <p:txBody>
          <a:bodyPr>
            <a:normAutofit fontScale="92500"/>
          </a:bodyPr>
          <a:lstStyle/>
          <a:p>
            <a:r>
              <a:rPr lang="en-US" sz="2400" dirty="0"/>
              <a:t>Critical Phenomena</a:t>
            </a:r>
          </a:p>
          <a:p>
            <a:pPr lvl="1"/>
            <a:r>
              <a:rPr lang="en-US" sz="2400" dirty="0"/>
              <a:t>Thermal conductivity (and degradation)</a:t>
            </a:r>
          </a:p>
          <a:p>
            <a:pPr lvl="1"/>
            <a:r>
              <a:rPr lang="en-US" sz="2400" dirty="0"/>
              <a:t>Fission gas release, leading to pressure increase inside the cladding</a:t>
            </a:r>
          </a:p>
          <a:p>
            <a:pPr lvl="1"/>
            <a:r>
              <a:rPr lang="en-US" sz="2400" dirty="0"/>
              <a:t>Fuel fragmentation and relocation under transients</a:t>
            </a:r>
          </a:p>
          <a:p>
            <a:pPr lvl="1"/>
            <a:r>
              <a:rPr lang="en-US" sz="2400" dirty="0"/>
              <a:t>Bambooing creating stress concentrations</a:t>
            </a:r>
          </a:p>
          <a:p>
            <a:r>
              <a:rPr lang="en-US" sz="2400" dirty="0"/>
              <a:t>All 98 operational reactors in US utilize UO2</a:t>
            </a:r>
          </a:p>
          <a:p>
            <a:endParaRPr lang="en-US" sz="2400" dirty="0"/>
          </a:p>
        </p:txBody>
      </p:sp>
      <p:pic>
        <p:nvPicPr>
          <p:cNvPr id="4" name="Picture 3">
            <a:extLst>
              <a:ext uri="{FF2B5EF4-FFF2-40B4-BE49-F238E27FC236}">
                <a16:creationId xmlns:a16="http://schemas.microsoft.com/office/drawing/2014/main" id="{2167EA13-2CDA-5A47-BC29-4BBD0C93883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62693" y="4628045"/>
            <a:ext cx="3867307" cy="1974602"/>
          </a:xfrm>
          <a:prstGeom prst="rect">
            <a:avLst/>
          </a:prstGeom>
        </p:spPr>
      </p:pic>
      <p:pic>
        <p:nvPicPr>
          <p:cNvPr id="5" name="Picture 4">
            <a:extLst>
              <a:ext uri="{FF2B5EF4-FFF2-40B4-BE49-F238E27FC236}">
                <a16:creationId xmlns:a16="http://schemas.microsoft.com/office/drawing/2014/main" id="{7D82F96F-E077-2F47-8755-0AD875ACE3C4}"/>
              </a:ext>
            </a:extLst>
          </p:cNvPr>
          <p:cNvPicPr>
            <a:picLocks noChangeAspect="1"/>
          </p:cNvPicPr>
          <p:nvPr/>
        </p:nvPicPr>
        <p:blipFill>
          <a:blip r:embed="rId3"/>
          <a:stretch>
            <a:fillRect/>
          </a:stretch>
        </p:blipFill>
        <p:spPr>
          <a:xfrm>
            <a:off x="7340048" y="1831257"/>
            <a:ext cx="4089952" cy="2590303"/>
          </a:xfrm>
          <a:prstGeom prst="rect">
            <a:avLst/>
          </a:prstGeom>
        </p:spPr>
      </p:pic>
      <p:sp>
        <p:nvSpPr>
          <p:cNvPr id="6" name="Slide Number Placeholder 5">
            <a:extLst>
              <a:ext uri="{FF2B5EF4-FFF2-40B4-BE49-F238E27FC236}">
                <a16:creationId xmlns:a16="http://schemas.microsoft.com/office/drawing/2014/main" id="{CE0AEF82-B794-2B4C-9B5B-768C301C8897}"/>
              </a:ext>
            </a:extLst>
          </p:cNvPr>
          <p:cNvSpPr>
            <a:spLocks noGrp="1"/>
          </p:cNvSpPr>
          <p:nvPr>
            <p:ph type="sldNum" sz="quarter" idx="12"/>
          </p:nvPr>
        </p:nvSpPr>
        <p:spPr/>
        <p:txBody>
          <a:bodyPr/>
          <a:lstStyle/>
          <a:p>
            <a:pPr>
              <a:defRPr/>
            </a:pPr>
            <a:fld id="{3FF2C605-4958-CF43-AA48-80339EFDB0AF}" type="slidenum">
              <a:rPr lang="en-US" smtClean="0"/>
              <a:pPr>
                <a:defRPr/>
              </a:pPr>
              <a:t>26</a:t>
            </a:fld>
            <a:endParaRPr lang="en-US"/>
          </a:p>
        </p:txBody>
      </p:sp>
    </p:spTree>
    <p:extLst>
      <p:ext uri="{BB962C8B-B14F-4D97-AF65-F5344CB8AC3E}">
        <p14:creationId xmlns:p14="http://schemas.microsoft.com/office/powerpoint/2010/main" val="28422000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FF56A-496A-2047-ADE5-CCF8BA98C8AD}"/>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867231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5BE3D-8724-4E40-95B1-B56CFC0D5F1A}"/>
              </a:ext>
            </a:extLst>
          </p:cNvPr>
          <p:cNvSpPr>
            <a:spLocks noGrp="1"/>
          </p:cNvSpPr>
          <p:nvPr>
            <p:ph type="title"/>
          </p:nvPr>
        </p:nvSpPr>
        <p:spPr/>
        <p:txBody>
          <a:bodyPr/>
          <a:lstStyle/>
          <a:p>
            <a:r>
              <a:rPr lang="en-US" dirty="0"/>
              <a:t>Syllabus</a:t>
            </a:r>
          </a:p>
        </p:txBody>
      </p:sp>
      <p:sp>
        <p:nvSpPr>
          <p:cNvPr id="3" name="Content Placeholder 2">
            <a:extLst>
              <a:ext uri="{FF2B5EF4-FFF2-40B4-BE49-F238E27FC236}">
                <a16:creationId xmlns:a16="http://schemas.microsoft.com/office/drawing/2014/main" id="{58990474-F75B-864F-9A57-055653F34B7B}"/>
              </a:ext>
            </a:extLst>
          </p:cNvPr>
          <p:cNvSpPr>
            <a:spLocks noGrp="1"/>
          </p:cNvSpPr>
          <p:nvPr>
            <p:ph idx="1"/>
          </p:nvPr>
        </p:nvSpPr>
        <p:spPr>
          <a:xfrm>
            <a:off x="609599" y="2250141"/>
            <a:ext cx="5181601" cy="4274484"/>
          </a:xfrm>
        </p:spPr>
        <p:txBody>
          <a:bodyPr>
            <a:normAutofit fontScale="62500" lnSpcReduction="20000"/>
          </a:bodyPr>
          <a:lstStyle/>
          <a:p>
            <a:pPr marL="0" lvl="0" indent="0">
              <a:buNone/>
            </a:pPr>
            <a:r>
              <a:rPr lang="en-US" b="1" dirty="0"/>
              <a:t>Course Overview</a:t>
            </a:r>
            <a:endParaRPr lang="en-US" dirty="0"/>
          </a:p>
          <a:p>
            <a:pPr marL="0" indent="0">
              <a:buNone/>
            </a:pPr>
            <a:r>
              <a:rPr lang="en-US" i="1" dirty="0"/>
              <a:t>In this course we will study the basic role of fuel in reactor operation and understand how the fuel impacts heat generation and transport to the coolant. The course will begin with an overview of different fuels and the fabrication processes required to construct nuclear fuel. We will also study various fuel types and geometries, with a focus on light water reactor fuel and cladding. We will then study changes in the fuel and cladding material that degrade the performance of the fuel. Finally, student will apply knowledge gained to conduct fuel performance simulations.  </a:t>
            </a:r>
          </a:p>
          <a:p>
            <a:endParaRPr lang="en-US" dirty="0"/>
          </a:p>
        </p:txBody>
      </p:sp>
      <p:sp>
        <p:nvSpPr>
          <p:cNvPr id="5" name="Content Placeholder 2">
            <a:extLst>
              <a:ext uri="{FF2B5EF4-FFF2-40B4-BE49-F238E27FC236}">
                <a16:creationId xmlns:a16="http://schemas.microsoft.com/office/drawing/2014/main" id="{E4A2D953-FFFE-A546-9107-08C73B706E06}"/>
              </a:ext>
            </a:extLst>
          </p:cNvPr>
          <p:cNvSpPr txBox="1">
            <a:spLocks/>
          </p:cNvSpPr>
          <p:nvPr/>
        </p:nvSpPr>
        <p:spPr bwMode="auto">
          <a:xfrm>
            <a:off x="6448425" y="2250141"/>
            <a:ext cx="5191124" cy="4274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buNone/>
            </a:pPr>
            <a:r>
              <a:rPr lang="en-US" b="1" dirty="0"/>
              <a:t>Topical Outline</a:t>
            </a:r>
            <a:r>
              <a:rPr lang="en-US" dirty="0"/>
              <a:t>  </a:t>
            </a:r>
          </a:p>
          <a:p>
            <a:pPr lvl="1"/>
            <a:r>
              <a:rPr lang="en-US" dirty="0"/>
              <a:t>Advanced Reactor Systems, Advanced Fuel types </a:t>
            </a:r>
          </a:p>
          <a:p>
            <a:pPr lvl="1"/>
            <a:r>
              <a:rPr lang="en-US" dirty="0"/>
              <a:t>TRISO particles</a:t>
            </a:r>
          </a:p>
          <a:p>
            <a:pPr lvl="1"/>
            <a:r>
              <a:rPr lang="en-US" dirty="0"/>
              <a:t>U-</a:t>
            </a:r>
            <a:r>
              <a:rPr lang="en-US" dirty="0" err="1"/>
              <a:t>Zr</a:t>
            </a:r>
            <a:r>
              <a:rPr lang="en-US" dirty="0"/>
              <a:t> (U-Pu-</a:t>
            </a:r>
            <a:r>
              <a:rPr lang="en-US" dirty="0" err="1"/>
              <a:t>Zr</a:t>
            </a:r>
            <a:r>
              <a:rPr lang="en-US" dirty="0"/>
              <a:t>) metallic fuel     </a:t>
            </a:r>
          </a:p>
          <a:p>
            <a:pPr lvl="1"/>
            <a:r>
              <a:rPr lang="en-US" dirty="0"/>
              <a:t>Molten salts</a:t>
            </a:r>
          </a:p>
          <a:p>
            <a:pPr lvl="1"/>
            <a:r>
              <a:rPr lang="en-US" dirty="0"/>
              <a:t>U-Mo and U-Si</a:t>
            </a:r>
          </a:p>
          <a:p>
            <a:pPr lvl="1"/>
            <a:r>
              <a:rPr lang="en-US" dirty="0"/>
              <a:t>Advanced Reactor Cladding</a:t>
            </a:r>
          </a:p>
          <a:p>
            <a:endParaRPr lang="en-US" dirty="0"/>
          </a:p>
        </p:txBody>
      </p:sp>
    </p:spTree>
    <p:extLst>
      <p:ext uri="{BB962C8B-B14F-4D97-AF65-F5344CB8AC3E}">
        <p14:creationId xmlns:p14="http://schemas.microsoft.com/office/powerpoint/2010/main" val="3731095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CF312-B564-2C43-B9B6-49CFD6D30158}"/>
              </a:ext>
            </a:extLst>
          </p:cNvPr>
          <p:cNvSpPr>
            <a:spLocks noGrp="1"/>
          </p:cNvSpPr>
          <p:nvPr>
            <p:ph type="title"/>
          </p:nvPr>
        </p:nvSpPr>
        <p:spPr/>
        <p:txBody>
          <a:bodyPr/>
          <a:lstStyle/>
          <a:p>
            <a:r>
              <a:rPr lang="en-US" dirty="0"/>
              <a:t>Exams, Projects, Grading</a:t>
            </a:r>
          </a:p>
        </p:txBody>
      </p:sp>
      <p:sp>
        <p:nvSpPr>
          <p:cNvPr id="3" name="Content Placeholder 2">
            <a:extLst>
              <a:ext uri="{FF2B5EF4-FFF2-40B4-BE49-F238E27FC236}">
                <a16:creationId xmlns:a16="http://schemas.microsoft.com/office/drawing/2014/main" id="{CBAE469E-6B1E-1D4D-8D34-15384795EA94}"/>
              </a:ext>
            </a:extLst>
          </p:cNvPr>
          <p:cNvSpPr>
            <a:spLocks noGrp="1"/>
          </p:cNvSpPr>
          <p:nvPr>
            <p:ph idx="1"/>
          </p:nvPr>
        </p:nvSpPr>
        <p:spPr>
          <a:xfrm>
            <a:off x="609600" y="2153423"/>
            <a:ext cx="10972800" cy="3845418"/>
          </a:xfrm>
        </p:spPr>
        <p:txBody>
          <a:bodyPr>
            <a:normAutofit fontScale="92500" lnSpcReduction="20000"/>
          </a:bodyPr>
          <a:lstStyle/>
          <a:p>
            <a:r>
              <a:rPr lang="en-US" sz="2800" i="1" dirty="0"/>
              <a:t>Using the standard NCSU +/- grading system, as broken down in the syllabus</a:t>
            </a:r>
          </a:p>
          <a:p>
            <a:r>
              <a:rPr lang="en-US" sz="2800" i="1" dirty="0"/>
              <a:t>Three exams will be conducted open book, timed, and held during normal class hours, with added buffer time – 20% each</a:t>
            </a:r>
          </a:p>
          <a:p>
            <a:r>
              <a:rPr lang="en-US" sz="2800" i="1" dirty="0"/>
              <a:t>Will do problem session lecture prior to exam periods</a:t>
            </a:r>
          </a:p>
          <a:p>
            <a:r>
              <a:rPr lang="en-US" sz="2800" i="1" dirty="0"/>
              <a:t>Project presentations will be via PPT and conducted during normal class hours – 15%</a:t>
            </a:r>
          </a:p>
          <a:p>
            <a:r>
              <a:rPr lang="en-US" sz="2800" i="1" dirty="0"/>
              <a:t>Final project will be via MOOSE, where code will be submitted in addition to a writeup (possibly writeup + presentation) – 25%</a:t>
            </a:r>
          </a:p>
          <a:p>
            <a:r>
              <a:rPr lang="en-US" sz="2800" i="1" dirty="0"/>
              <a:t>No final exam</a:t>
            </a:r>
          </a:p>
        </p:txBody>
      </p:sp>
    </p:spTree>
    <p:extLst>
      <p:ext uri="{BB962C8B-B14F-4D97-AF65-F5344CB8AC3E}">
        <p14:creationId xmlns:p14="http://schemas.microsoft.com/office/powerpoint/2010/main" val="189649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97477-A3C0-444C-9505-5B5455E8A586}"/>
              </a:ext>
            </a:extLst>
          </p:cNvPr>
          <p:cNvSpPr>
            <a:spLocks noGrp="1"/>
          </p:cNvSpPr>
          <p:nvPr>
            <p:ph type="title"/>
          </p:nvPr>
        </p:nvSpPr>
        <p:spPr/>
        <p:txBody>
          <a:bodyPr/>
          <a:lstStyle/>
          <a:p>
            <a:r>
              <a:rPr lang="en-US" dirty="0"/>
              <a:t>Feedback</a:t>
            </a:r>
          </a:p>
        </p:txBody>
      </p:sp>
      <p:sp>
        <p:nvSpPr>
          <p:cNvPr id="3" name="Content Placeholder 2">
            <a:extLst>
              <a:ext uri="{FF2B5EF4-FFF2-40B4-BE49-F238E27FC236}">
                <a16:creationId xmlns:a16="http://schemas.microsoft.com/office/drawing/2014/main" id="{D2B6D3ED-C0D3-2D44-AF7F-5A875F74775B}"/>
              </a:ext>
            </a:extLst>
          </p:cNvPr>
          <p:cNvSpPr>
            <a:spLocks noGrp="1"/>
          </p:cNvSpPr>
          <p:nvPr>
            <p:ph idx="1"/>
          </p:nvPr>
        </p:nvSpPr>
        <p:spPr>
          <a:xfrm>
            <a:off x="609600" y="1968500"/>
            <a:ext cx="10972800" cy="4157664"/>
          </a:xfrm>
        </p:spPr>
        <p:txBody>
          <a:bodyPr>
            <a:normAutofit/>
          </a:bodyPr>
          <a:lstStyle/>
          <a:p>
            <a:r>
              <a:rPr lang="en-US" sz="2800" dirty="0"/>
              <a:t>This is a new course, and I want to make sure that this class is able to meet the needs of the students, provides relevant information, and is taught at a level commensurate with the abilities of the students, and I need your feedback to do that </a:t>
            </a:r>
          </a:p>
          <a:p>
            <a:r>
              <a:rPr lang="en-US" sz="2800" dirty="0"/>
              <a:t>I will be reaching out for feedback periodically throughout the semester</a:t>
            </a:r>
          </a:p>
          <a:p>
            <a:r>
              <a:rPr lang="en-US" sz="2800" dirty="0"/>
              <a:t>Completion of feedback will gain extra credit on exams</a:t>
            </a:r>
          </a:p>
          <a:p>
            <a:endParaRPr lang="en-US" sz="2800" dirty="0"/>
          </a:p>
        </p:txBody>
      </p:sp>
    </p:spTree>
    <p:extLst>
      <p:ext uri="{BB962C8B-B14F-4D97-AF65-F5344CB8AC3E}">
        <p14:creationId xmlns:p14="http://schemas.microsoft.com/office/powerpoint/2010/main" val="885235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DF38-3D7D-A044-B12E-EFDC1E6BFF04}"/>
              </a:ext>
            </a:extLst>
          </p:cNvPr>
          <p:cNvSpPr>
            <a:spLocks noGrp="1"/>
          </p:cNvSpPr>
          <p:nvPr>
            <p:ph type="title"/>
          </p:nvPr>
        </p:nvSpPr>
        <p:spPr/>
        <p:txBody>
          <a:bodyPr/>
          <a:lstStyle/>
          <a:p>
            <a:r>
              <a:rPr lang="en-US" sz="4000" dirty="0"/>
              <a:t>Brief Bio/Background</a:t>
            </a:r>
          </a:p>
        </p:txBody>
      </p:sp>
      <p:sp>
        <p:nvSpPr>
          <p:cNvPr id="3" name="Content Placeholder 2">
            <a:extLst>
              <a:ext uri="{FF2B5EF4-FFF2-40B4-BE49-F238E27FC236}">
                <a16:creationId xmlns:a16="http://schemas.microsoft.com/office/drawing/2014/main" id="{72F89916-5CFD-0344-9B0E-E3868C4123C9}"/>
              </a:ext>
            </a:extLst>
          </p:cNvPr>
          <p:cNvSpPr>
            <a:spLocks noGrp="1"/>
          </p:cNvSpPr>
          <p:nvPr>
            <p:ph idx="1"/>
          </p:nvPr>
        </p:nvSpPr>
        <p:spPr>
          <a:xfrm>
            <a:off x="609600" y="2250141"/>
            <a:ext cx="6067425" cy="3876023"/>
          </a:xfrm>
        </p:spPr>
        <p:txBody>
          <a:bodyPr>
            <a:normAutofit fontScale="77500" lnSpcReduction="20000"/>
          </a:bodyPr>
          <a:lstStyle/>
          <a:p>
            <a:r>
              <a:rPr lang="en-US" dirty="0"/>
              <a:t>Computational Nuclear Materials Scientist</a:t>
            </a:r>
          </a:p>
          <a:p>
            <a:r>
              <a:rPr lang="en-US" dirty="0"/>
              <a:t>Expertise in advanced nuclear fuels</a:t>
            </a:r>
          </a:p>
          <a:p>
            <a:r>
              <a:rPr lang="en-US" dirty="0"/>
              <a:t>Ph.D. in Nuclear Engineering from Georgia Tech</a:t>
            </a:r>
          </a:p>
          <a:p>
            <a:r>
              <a:rPr lang="en-US" dirty="0"/>
              <a:t>Previously a staff scientist at Idaho National Laboratory in Fuel Modeling and Simulation Group</a:t>
            </a:r>
          </a:p>
          <a:p>
            <a:r>
              <a:rPr lang="en-US" dirty="0"/>
              <a:t>Atomistic simulations: density functional theory and molecular dynamics</a:t>
            </a:r>
          </a:p>
        </p:txBody>
      </p:sp>
      <p:pic>
        <p:nvPicPr>
          <p:cNvPr id="4" name="Picture 3">
            <a:extLst>
              <a:ext uri="{FF2B5EF4-FFF2-40B4-BE49-F238E27FC236}">
                <a16:creationId xmlns:a16="http://schemas.microsoft.com/office/drawing/2014/main" id="{3CE74036-08AA-2440-B2C6-A386C9EF5540}"/>
              </a:ext>
            </a:extLst>
          </p:cNvPr>
          <p:cNvPicPr>
            <a:picLocks noChangeAspect="1"/>
          </p:cNvPicPr>
          <p:nvPr/>
        </p:nvPicPr>
        <p:blipFill>
          <a:blip r:embed="rId2">
            <a:alphaModFix/>
          </a:blip>
          <a:stretch>
            <a:fillRect/>
          </a:stretch>
        </p:blipFill>
        <p:spPr>
          <a:xfrm rot="16200000">
            <a:off x="7178670" y="2559042"/>
            <a:ext cx="4913095" cy="3684821"/>
          </a:xfrm>
          <a:prstGeom prst="rect">
            <a:avLst/>
          </a:prstGeom>
        </p:spPr>
      </p:pic>
    </p:spTree>
    <p:extLst>
      <p:ext uri="{BB962C8B-B14F-4D97-AF65-F5344CB8AC3E}">
        <p14:creationId xmlns:p14="http://schemas.microsoft.com/office/powerpoint/2010/main" val="4027272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Advanced reactor systems</a:t>
            </a:r>
          </a:p>
        </p:txBody>
      </p:sp>
    </p:spTree>
    <p:extLst>
      <p:ext uri="{BB962C8B-B14F-4D97-AF65-F5344CB8AC3E}">
        <p14:creationId xmlns:p14="http://schemas.microsoft.com/office/powerpoint/2010/main" val="2813437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A9092-1496-1F4F-8649-05DBBD65563F}"/>
              </a:ext>
            </a:extLst>
          </p:cNvPr>
          <p:cNvSpPr>
            <a:spLocks noGrp="1"/>
          </p:cNvSpPr>
          <p:nvPr>
            <p:ph type="title"/>
          </p:nvPr>
        </p:nvSpPr>
        <p:spPr/>
        <p:txBody>
          <a:bodyPr/>
          <a:lstStyle/>
          <a:p>
            <a:r>
              <a:rPr lang="en-US" dirty="0"/>
              <a:t>What do I mean by advanced reactors?</a:t>
            </a:r>
          </a:p>
        </p:txBody>
      </p:sp>
      <p:sp>
        <p:nvSpPr>
          <p:cNvPr id="3" name="Content Placeholder 2">
            <a:extLst>
              <a:ext uri="{FF2B5EF4-FFF2-40B4-BE49-F238E27FC236}">
                <a16:creationId xmlns:a16="http://schemas.microsoft.com/office/drawing/2014/main" id="{E91DE69F-6DDA-474F-B5E8-1F8602846B07}"/>
              </a:ext>
            </a:extLst>
          </p:cNvPr>
          <p:cNvSpPr>
            <a:spLocks noGrp="1"/>
          </p:cNvSpPr>
          <p:nvPr>
            <p:ph idx="1"/>
          </p:nvPr>
        </p:nvSpPr>
        <p:spPr>
          <a:xfrm>
            <a:off x="609601" y="2280746"/>
            <a:ext cx="4436962" cy="3845418"/>
          </a:xfrm>
        </p:spPr>
        <p:txBody>
          <a:bodyPr>
            <a:normAutofit fontScale="77500" lnSpcReduction="20000"/>
          </a:bodyPr>
          <a:lstStyle/>
          <a:p>
            <a:r>
              <a:rPr lang="en-US" dirty="0"/>
              <a:t>Several generations of reactors can be distinguished</a:t>
            </a:r>
          </a:p>
          <a:p>
            <a:r>
              <a:rPr lang="en-US" dirty="0"/>
              <a:t>Generation I reactors were developed in 1950-60s, and are no longer operational</a:t>
            </a:r>
          </a:p>
          <a:p>
            <a:r>
              <a:rPr lang="en-US" dirty="0"/>
              <a:t>Generation II reactors are the present US and French fleets and most in operation elsewhere</a:t>
            </a:r>
          </a:p>
          <a:p>
            <a:pPr lvl="1"/>
            <a:endParaRPr lang="en-US" dirty="0"/>
          </a:p>
        </p:txBody>
      </p:sp>
      <p:pic>
        <p:nvPicPr>
          <p:cNvPr id="4" name="Picture 3">
            <a:extLst>
              <a:ext uri="{FF2B5EF4-FFF2-40B4-BE49-F238E27FC236}">
                <a16:creationId xmlns:a16="http://schemas.microsoft.com/office/drawing/2014/main" id="{946FE7B0-8C2C-E14A-9500-D4B0942C6546}"/>
              </a:ext>
            </a:extLst>
          </p:cNvPr>
          <p:cNvPicPr>
            <a:picLocks noChangeAspect="1"/>
          </p:cNvPicPr>
          <p:nvPr/>
        </p:nvPicPr>
        <p:blipFill>
          <a:blip r:embed="rId2"/>
          <a:stretch>
            <a:fillRect/>
          </a:stretch>
        </p:blipFill>
        <p:spPr>
          <a:xfrm>
            <a:off x="5206543" y="2093490"/>
            <a:ext cx="6766222" cy="3697008"/>
          </a:xfrm>
          <a:prstGeom prst="rect">
            <a:avLst/>
          </a:prstGeom>
        </p:spPr>
      </p:pic>
    </p:spTree>
    <p:extLst>
      <p:ext uri="{BB962C8B-B14F-4D97-AF65-F5344CB8AC3E}">
        <p14:creationId xmlns:p14="http://schemas.microsoft.com/office/powerpoint/2010/main" val="485938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A9092-1496-1F4F-8649-05DBBD65563F}"/>
              </a:ext>
            </a:extLst>
          </p:cNvPr>
          <p:cNvSpPr>
            <a:spLocks noGrp="1"/>
          </p:cNvSpPr>
          <p:nvPr>
            <p:ph type="title"/>
          </p:nvPr>
        </p:nvSpPr>
        <p:spPr/>
        <p:txBody>
          <a:bodyPr/>
          <a:lstStyle/>
          <a:p>
            <a:r>
              <a:rPr lang="en-US" dirty="0"/>
              <a:t>What do I mean by advanced reactors?</a:t>
            </a:r>
          </a:p>
        </p:txBody>
      </p:sp>
      <p:sp>
        <p:nvSpPr>
          <p:cNvPr id="3" name="Content Placeholder 2">
            <a:extLst>
              <a:ext uri="{FF2B5EF4-FFF2-40B4-BE49-F238E27FC236}">
                <a16:creationId xmlns:a16="http://schemas.microsoft.com/office/drawing/2014/main" id="{E91DE69F-6DDA-474F-B5E8-1F8602846B07}"/>
              </a:ext>
            </a:extLst>
          </p:cNvPr>
          <p:cNvSpPr>
            <a:spLocks noGrp="1"/>
          </p:cNvSpPr>
          <p:nvPr>
            <p:ph idx="1"/>
          </p:nvPr>
        </p:nvSpPr>
        <p:spPr>
          <a:xfrm>
            <a:off x="609600" y="2280746"/>
            <a:ext cx="10733590" cy="3845418"/>
          </a:xfrm>
        </p:spPr>
        <p:txBody>
          <a:bodyPr>
            <a:normAutofit fontScale="77500" lnSpcReduction="20000"/>
          </a:bodyPr>
          <a:lstStyle/>
          <a:p>
            <a:r>
              <a:rPr lang="en-US" dirty="0"/>
              <a:t>Generation III or III+ have been constructed and typically have:</a:t>
            </a:r>
          </a:p>
          <a:p>
            <a:pPr lvl="1"/>
            <a:r>
              <a:rPr lang="en-US" sz="2900" dirty="0"/>
              <a:t>A more standardized design for each type to expedite licensing, reduce capital cost and reduce construction time.</a:t>
            </a:r>
          </a:p>
          <a:p>
            <a:pPr lvl="1"/>
            <a:r>
              <a:rPr lang="en-US" sz="2900" dirty="0"/>
              <a:t>A simpler and more rugged design, making them easier to operate and less vulnerable to operational upsets.</a:t>
            </a:r>
          </a:p>
          <a:p>
            <a:pPr lvl="1"/>
            <a:r>
              <a:rPr lang="en-US" sz="2900" dirty="0"/>
              <a:t>Higher availability and longer operating life – typically 60 years.</a:t>
            </a:r>
          </a:p>
          <a:p>
            <a:pPr lvl="1"/>
            <a:r>
              <a:rPr lang="en-US" sz="2900" dirty="0"/>
              <a:t>Further reduced possibility of core melt accidents</a:t>
            </a:r>
          </a:p>
          <a:p>
            <a:pPr lvl="1"/>
            <a:r>
              <a:rPr lang="en-US" sz="2900" dirty="0"/>
              <a:t>Stronger reinforcement against aircraft impact than earlier designs, to resist radiological release.</a:t>
            </a:r>
          </a:p>
          <a:p>
            <a:pPr lvl="1"/>
            <a:r>
              <a:rPr lang="en-US" sz="2900" dirty="0"/>
              <a:t>Higher burn-up to use fuel more fully and efficiently, and reduce the amount of waste.</a:t>
            </a:r>
          </a:p>
          <a:p>
            <a:pPr lvl="1"/>
            <a:r>
              <a:rPr lang="en-US" sz="2900" dirty="0"/>
              <a:t>Greater use of burnable absorbers ('poisons') to extend fuel life.</a:t>
            </a:r>
          </a:p>
          <a:p>
            <a:pPr lvl="1"/>
            <a:endParaRPr lang="en-US" dirty="0"/>
          </a:p>
        </p:txBody>
      </p:sp>
    </p:spTree>
    <p:extLst>
      <p:ext uri="{BB962C8B-B14F-4D97-AF65-F5344CB8AC3E}">
        <p14:creationId xmlns:p14="http://schemas.microsoft.com/office/powerpoint/2010/main" val="141898501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25166</TotalTime>
  <Words>1442</Words>
  <Application>Microsoft Macintosh PowerPoint</Application>
  <PresentationFormat>Widescreen</PresentationFormat>
  <Paragraphs>168</Paragraphs>
  <Slides>27</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27</vt:i4>
      </vt:variant>
    </vt:vector>
  </HeadingPairs>
  <TitlesOfParts>
    <vt:vector size="34" baseType="lpstr">
      <vt:lpstr>ＭＳ Ｐゴシック</vt:lpstr>
      <vt:lpstr>Arial</vt:lpstr>
      <vt:lpstr>Calibri</vt:lpstr>
      <vt:lpstr>Calibri Light</vt:lpstr>
      <vt:lpstr>Symbol</vt:lpstr>
      <vt:lpstr>Custom Design</vt:lpstr>
      <vt:lpstr>1_NCStateU-horizontal-left-logo</vt:lpstr>
      <vt:lpstr>Introduction and Overview</vt:lpstr>
      <vt:lpstr>Office Hours</vt:lpstr>
      <vt:lpstr>Syllabus</vt:lpstr>
      <vt:lpstr>Exams, Projects, Grading</vt:lpstr>
      <vt:lpstr>Feedback</vt:lpstr>
      <vt:lpstr>Brief Bio/Background</vt:lpstr>
      <vt:lpstr>Advanced reactor systems</vt:lpstr>
      <vt:lpstr>What do I mean by advanced reactors?</vt:lpstr>
      <vt:lpstr>What do I mean by advanced reactors?</vt:lpstr>
      <vt:lpstr>Generation III Reactors</vt:lpstr>
      <vt:lpstr>What do I mean by advanced reactors?</vt:lpstr>
      <vt:lpstr>What do I mean by advanced reactors?</vt:lpstr>
      <vt:lpstr>What do I mean by advanced reactors?</vt:lpstr>
      <vt:lpstr>Small Nuclear Reactors</vt:lpstr>
      <vt:lpstr>Fuel types</vt:lpstr>
      <vt:lpstr>Fuel is the Heat Source</vt:lpstr>
      <vt:lpstr>Fuel is limited to select elements</vt:lpstr>
      <vt:lpstr>Potential fuel candidates</vt:lpstr>
      <vt:lpstr>There are only four fissile nuclides that are practical for nuclear fuel</vt:lpstr>
      <vt:lpstr>Fuel Considerations</vt:lpstr>
      <vt:lpstr>Why not use pure uranium metal?</vt:lpstr>
      <vt:lpstr>Fuel Types and Associated Reactor Types</vt:lpstr>
      <vt:lpstr>Uranium Dioxide (UO2)</vt:lpstr>
      <vt:lpstr>Uranium Dioxide (UO2)</vt:lpstr>
      <vt:lpstr>Uranium Dioxide (UO2)</vt:lpstr>
      <vt:lpstr>Uranium Dioxide (UO2)</vt:lpstr>
      <vt:lpstr>Questions?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Fuel Fabrication</dc:title>
  <dc:creator>Ben Beeler</dc:creator>
  <cp:lastModifiedBy>Benjamin W. Beeler</cp:lastModifiedBy>
  <cp:revision>46</cp:revision>
  <dcterms:created xsi:type="dcterms:W3CDTF">2019-12-09T16:44:02Z</dcterms:created>
  <dcterms:modified xsi:type="dcterms:W3CDTF">2021-02-15T15:22:30Z</dcterms:modified>
</cp:coreProperties>
</file>